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54"/>
  </p:notesMasterIdLst>
  <p:sldIdLst>
    <p:sldId id="256" r:id="rId5"/>
    <p:sldId id="260" r:id="rId6"/>
    <p:sldId id="272" r:id="rId7"/>
    <p:sldId id="261" r:id="rId8"/>
    <p:sldId id="299" r:id="rId9"/>
    <p:sldId id="258" r:id="rId10"/>
    <p:sldId id="300" r:id="rId11"/>
    <p:sldId id="302" r:id="rId12"/>
    <p:sldId id="301" r:id="rId13"/>
    <p:sldId id="303" r:id="rId14"/>
    <p:sldId id="296" r:id="rId15"/>
    <p:sldId id="304" r:id="rId16"/>
    <p:sldId id="305" r:id="rId17"/>
    <p:sldId id="281" r:id="rId18"/>
    <p:sldId id="297" r:id="rId19"/>
    <p:sldId id="289" r:id="rId20"/>
    <p:sldId id="298" r:id="rId21"/>
    <p:sldId id="282" r:id="rId22"/>
    <p:sldId id="257" r:id="rId23"/>
    <p:sldId id="263" r:id="rId24"/>
    <p:sldId id="259" r:id="rId25"/>
    <p:sldId id="262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8" r:id="rId42"/>
    <p:sldId id="283" r:id="rId43"/>
    <p:sldId id="284" r:id="rId44"/>
    <p:sldId id="285" r:id="rId45"/>
    <p:sldId id="286" r:id="rId46"/>
    <p:sldId id="287" r:id="rId47"/>
    <p:sldId id="290" r:id="rId48"/>
    <p:sldId id="291" r:id="rId49"/>
    <p:sldId id="292" r:id="rId50"/>
    <p:sldId id="293" r:id="rId51"/>
    <p:sldId id="294" r:id="rId52"/>
    <p:sldId id="295" r:id="rId53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55"/>
      <p:boldItalic r:id="rId56"/>
    </p:embeddedFont>
    <p:embeddedFont>
      <p:font typeface="Amasis MT Pro Light" panose="02040304050005020304" pitchFamily="18" charset="0"/>
      <p:regular r:id="rId57"/>
      <p:italic r:id="rId58"/>
    </p:embeddedFont>
    <p:embeddedFont>
      <p:font typeface="Berlin Sans FB Demi" panose="020E0802020502020306" pitchFamily="34" charset="0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entury Schoolbook" panose="02040604050505020304" pitchFamily="18" charset="0"/>
      <p:regular r:id="rId64"/>
      <p:bold r:id="rId65"/>
      <p:italic r:id="rId66"/>
      <p:boldItalic r:id="rId67"/>
    </p:embeddedFont>
    <p:embeddedFont>
      <p:font typeface="Karla" pitchFamily="2" charset="0"/>
      <p:regular r:id="rId68"/>
      <p:bold r:id="rId69"/>
      <p:italic r:id="rId70"/>
      <p:boldItalic r:id="rId71"/>
    </p:embeddedFont>
    <p:embeddedFont>
      <p:font typeface="Montserrat" panose="000005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BEDFF5-5791-49ED-8A97-6969C9570B49}" v="3" dt="2022-05-10T04:40:49.514"/>
  </p1510:revLst>
</p1510:revInfo>
</file>

<file path=ppt/tableStyles.xml><?xml version="1.0" encoding="utf-8"?>
<a:tblStyleLst xmlns:a="http://schemas.openxmlformats.org/drawingml/2006/main" def="{E430FC04-E60C-445B-9C84-749C2441B467}">
  <a:tblStyle styleId="{E430FC04-E60C-445B-9C84-749C2441B4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2F8888-6F45-44FD-ABB7-5584A37B892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8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76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137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80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32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46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c97b11d8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c97b11d8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699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c97b11d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c97b11d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907688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907688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c97b11d8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c97b11d8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7b11d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7b11d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c97b11d8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bc97b11d8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bc97b11d8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bc97b11d8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c97b11d8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c97b11d8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bc97b11d8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bc97b11d8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bc97b11d8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bc97b11d8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c97b11d8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c97b11d8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77a498a6c2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77a498a6c2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13525a2c0e_30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13525a2c0e_30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606b707fd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606b707fd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21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78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9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87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deathtothestockphoto.com/wp-content/uploads/DeathtotheStockPhoto-License.pdf" TargetMode="External"/><Relationship Id="rId4" Type="http://schemas.openxmlformats.org/officeDocument/2006/relationships/hyperlink" Target="http://deathtothestockphoto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4409475" y="850628"/>
            <a:ext cx="4788568" cy="2214285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NI" sz="4000" dirty="0">
                <a:solidFill>
                  <a:schemeClr val="bg1"/>
                </a:solidFill>
              </a:rPr>
              <a:t>Consultants And Data Analysts</a:t>
            </a:r>
            <a:r>
              <a:rPr lang="en" sz="4000" dirty="0">
                <a:solidFill>
                  <a:schemeClr val="bg1"/>
                </a:solidFill>
              </a:rPr>
              <a:t> </a:t>
            </a:r>
            <a:br>
              <a:rPr lang="en" sz="4000" dirty="0">
                <a:solidFill>
                  <a:schemeClr val="bg1"/>
                </a:solidFill>
              </a:rPr>
            </a:br>
            <a:r>
              <a:rPr lang="en" sz="4000" dirty="0">
                <a:solidFill>
                  <a:srgbClr val="002060"/>
                </a:solidFill>
              </a:rPr>
              <a:t>ELJUEM</a:t>
            </a:r>
            <a:endParaRPr sz="4000" dirty="0">
              <a:solidFill>
                <a:srgbClr val="002060"/>
              </a:solidFill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60D1C25-7B59-61D6-75F4-BCE39E046B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7417" y1="40917" x2="16750" y2="59667"/>
                        <a14:foregroundMark x1="32417" y1="26417" x2="31667" y2="55583"/>
                        <a14:foregroundMark x1="31667" y1="55583" x2="40000" y2="72667"/>
                        <a14:foregroundMark x1="40000" y1="72667" x2="48333" y2="81500"/>
                        <a14:foregroundMark x1="48333" y1="81500" x2="58083" y2="80833"/>
                        <a14:foregroundMark x1="58083" y1="80833" x2="63750" y2="73000"/>
                        <a14:foregroundMark x1="63750" y1="73000" x2="35250" y2="57333"/>
                        <a14:foregroundMark x1="35250" y1="57333" x2="31000" y2="44333"/>
                        <a14:foregroundMark x1="31000" y1="44333" x2="30750" y2="28083"/>
                        <a14:foregroundMark x1="36583" y1="60333" x2="23750" y2="68000"/>
                        <a14:foregroundMark x1="23750" y1="68000" x2="52250" y2="86250"/>
                        <a14:foregroundMark x1="52250" y1="86250" x2="61250" y2="79500"/>
                        <a14:foregroundMark x1="61250" y1="79500" x2="57750" y2="70667"/>
                        <a14:foregroundMark x1="57750" y1="70667" x2="32750" y2="64500"/>
                        <a14:foregroundMark x1="32750" y1="64500" x2="23667" y2="66417"/>
                        <a14:foregroundMark x1="23667" y1="66417" x2="20500" y2="68750"/>
                        <a14:foregroundMark x1="22583" y1="69250" x2="47333" y2="84667"/>
                        <a14:foregroundMark x1="42000" y1="66917" x2="33000" y2="70583"/>
                        <a14:foregroundMark x1="33000" y1="70583" x2="30500" y2="73250"/>
                        <a14:foregroundMark x1="61167" y1="79333" x2="68917" y2="74583"/>
                        <a14:foregroundMark x1="68917" y1="75083" x2="68917" y2="75083"/>
                        <a14:foregroundMark x1="70083" y1="75083" x2="70083" y2="75083"/>
                        <a14:foregroundMark x1="70083" y1="75083" x2="70083" y2="75083"/>
                        <a14:foregroundMark x1="63000" y1="21750" x2="61833" y2="59417"/>
                        <a14:foregroundMark x1="76833" y1="14750" x2="67250" y2="15500"/>
                        <a14:foregroundMark x1="67250" y1="15500" x2="57417" y2="20000"/>
                        <a14:foregroundMark x1="57417" y1="20000" x2="50417" y2="27000"/>
                        <a14:foregroundMark x1="50417" y1="27000" x2="30417" y2="21083"/>
                        <a14:foregroundMark x1="30417" y1="21083" x2="15750" y2="34167"/>
                        <a14:foregroundMark x1="15750" y1="34167" x2="15750" y2="34167"/>
                        <a14:foregroundMark x1="66500" y1="81667" x2="55500" y2="74583"/>
                        <a14:foregroundMark x1="56667" y1="75083" x2="50417" y2="68083"/>
                        <a14:foregroundMark x1="50417" y1="68083" x2="45833" y2="76833"/>
                        <a14:foregroundMark x1="45833" y1="76833" x2="53667" y2="74833"/>
                        <a14:foregroundMark x1="46667" y1="68333" x2="50667" y2="76833"/>
                        <a14:foregroundMark x1="50667" y1="76833" x2="57667" y2="79750"/>
                        <a14:foregroundMark x1="44333" y1="75083" x2="44333" y2="75083"/>
                        <a14:foregroundMark x1="45250" y1="73250" x2="45250" y2="73250"/>
                        <a14:foregroundMark x1="44333" y1="75083" x2="44333" y2="75083"/>
                        <a14:foregroundMark x1="43833" y1="72500" x2="43833" y2="7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64" y="602064"/>
            <a:ext cx="4541436" cy="4541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 idx="4294967295"/>
          </p:nvPr>
        </p:nvSpPr>
        <p:spPr>
          <a:xfrm>
            <a:off x="932246" y="204148"/>
            <a:ext cx="5288079" cy="6496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/>
                </a:solidFill>
              </a:rPr>
              <a:t>Analisis de datos</a:t>
            </a:r>
            <a:endParaRPr sz="3600" dirty="0">
              <a:solidFill>
                <a:schemeClr val="accent5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1" name="Google Shape;126;p19">
            <a:extLst>
              <a:ext uri="{FF2B5EF4-FFF2-40B4-BE49-F238E27FC236}">
                <a16:creationId xmlns:a16="http://schemas.microsoft.com/office/drawing/2014/main" id="{5A0007D0-0A92-B6DD-16B0-6A604EA84F55}"/>
              </a:ext>
            </a:extLst>
          </p:cNvPr>
          <p:cNvGrpSpPr/>
          <p:nvPr/>
        </p:nvGrpSpPr>
        <p:grpSpPr>
          <a:xfrm>
            <a:off x="356985" y="225135"/>
            <a:ext cx="457190" cy="457120"/>
            <a:chOff x="1923675" y="1633650"/>
            <a:chExt cx="436000" cy="435975"/>
          </a:xfrm>
        </p:grpSpPr>
        <p:sp>
          <p:nvSpPr>
            <p:cNvPr id="12" name="Google Shape;127;p19">
              <a:extLst>
                <a:ext uri="{FF2B5EF4-FFF2-40B4-BE49-F238E27FC236}">
                  <a16:creationId xmlns:a16="http://schemas.microsoft.com/office/drawing/2014/main" id="{2BB4C060-A15A-672E-65FB-BED748E49B72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;p19">
              <a:extLst>
                <a:ext uri="{FF2B5EF4-FFF2-40B4-BE49-F238E27FC236}">
                  <a16:creationId xmlns:a16="http://schemas.microsoft.com/office/drawing/2014/main" id="{7B78BE45-350D-BE96-8210-D55BF3679AC2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;p19">
              <a:extLst>
                <a:ext uri="{FF2B5EF4-FFF2-40B4-BE49-F238E27FC236}">
                  <a16:creationId xmlns:a16="http://schemas.microsoft.com/office/drawing/2014/main" id="{E57FD77C-6AF9-4D19-B381-0D18A0242A1D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0;p19">
              <a:extLst>
                <a:ext uri="{FF2B5EF4-FFF2-40B4-BE49-F238E27FC236}">
                  <a16:creationId xmlns:a16="http://schemas.microsoft.com/office/drawing/2014/main" id="{851E1B2F-317D-F1BC-178F-5EA6625C7F6B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;p19">
              <a:extLst>
                <a:ext uri="{FF2B5EF4-FFF2-40B4-BE49-F238E27FC236}">
                  <a16:creationId xmlns:a16="http://schemas.microsoft.com/office/drawing/2014/main" id="{74B11B3C-A1AB-236F-F213-BE8DA174156F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;p19">
              <a:extLst>
                <a:ext uri="{FF2B5EF4-FFF2-40B4-BE49-F238E27FC236}">
                  <a16:creationId xmlns:a16="http://schemas.microsoft.com/office/drawing/2014/main" id="{0FE07567-6AD9-EFEA-2E2B-DA32233BAB16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89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ctrTitle" idx="4294967295"/>
          </p:nvPr>
        </p:nvSpPr>
        <p:spPr>
          <a:xfrm>
            <a:off x="962526" y="108283"/>
            <a:ext cx="5835316" cy="716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BCD4"/>
                </a:solidFill>
              </a:rPr>
              <a:t>Presupuesto Del Proyecto</a:t>
            </a:r>
            <a:endParaRPr sz="3200" dirty="0">
              <a:solidFill>
                <a:srgbClr val="00BCD4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554CA2B8-3CC3-F612-39B1-772492563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317324"/>
              </p:ext>
            </p:extLst>
          </p:nvPr>
        </p:nvGraphicFramePr>
        <p:xfrm>
          <a:off x="471205" y="1344931"/>
          <a:ext cx="6817958" cy="3205480"/>
        </p:xfrm>
        <a:graphic>
          <a:graphicData uri="http://schemas.openxmlformats.org/drawingml/2006/table">
            <a:tbl>
              <a:tblPr firstRow="1" firstCol="1" bandRow="1" bandCol="1">
                <a:tableStyleId>{72833802-FEF1-4C79-8D5D-14CF1EAF98D9}</a:tableStyleId>
              </a:tblPr>
              <a:tblGrid>
                <a:gridCol w="1506478">
                  <a:extLst>
                    <a:ext uri="{9D8B030D-6E8A-4147-A177-3AD203B41FA5}">
                      <a16:colId xmlns:a16="http://schemas.microsoft.com/office/drawing/2014/main" val="615195457"/>
                    </a:ext>
                  </a:extLst>
                </a:gridCol>
                <a:gridCol w="1872422">
                  <a:extLst>
                    <a:ext uri="{9D8B030D-6E8A-4147-A177-3AD203B41FA5}">
                      <a16:colId xmlns:a16="http://schemas.microsoft.com/office/drawing/2014/main" val="342545694"/>
                    </a:ext>
                  </a:extLst>
                </a:gridCol>
                <a:gridCol w="2096554">
                  <a:extLst>
                    <a:ext uri="{9D8B030D-6E8A-4147-A177-3AD203B41FA5}">
                      <a16:colId xmlns:a16="http://schemas.microsoft.com/office/drawing/2014/main" val="1332416680"/>
                    </a:ext>
                  </a:extLst>
                </a:gridCol>
                <a:gridCol w="1342504">
                  <a:extLst>
                    <a:ext uri="{9D8B030D-6E8A-4147-A177-3AD203B41FA5}">
                      <a16:colId xmlns:a16="http://schemas.microsoft.com/office/drawing/2014/main" val="2585618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b="1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b="1" noProof="0" dirty="0"/>
                        <a:t>Función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b="1" noProof="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b="1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Draw.io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Modelamiento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Herramienta grafica de modelamiento de datos, visualización de estructuras de datos, generación de diseño de base de datos.</a:t>
                      </a:r>
                      <a:endParaRPr lang="es-NI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Sin 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1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Microsoft </a:t>
                      </a:r>
                      <a:r>
                        <a:rPr lang="es-NI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Sql</a:t>
                      </a:r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Gestor de base de dato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Sistemas gestor de base dato.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Sin costo, software Open </a:t>
                      </a:r>
                      <a:r>
                        <a:rPr lang="es-NI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source</a:t>
                      </a:r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97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Power</a:t>
                      </a:r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 Bi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NI" sz="12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Crear informes interactivos</a:t>
                      </a:r>
                    </a:p>
                    <a:p>
                      <a:endParaRPr lang="es-NI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 Servicio de análisis de datos de Microsoft orientado a proporcionar visualizaciones interactivas y capacidades de inteligencia empresarial</a:t>
                      </a:r>
                      <a:endParaRPr lang="es-NI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NI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Sin 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93537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6EE46410-FDA0-FB87-C649-94130BAD2CF2}"/>
              </a:ext>
            </a:extLst>
          </p:cNvPr>
          <p:cNvSpPr txBox="1"/>
          <p:nvPr/>
        </p:nvSpPr>
        <p:spPr>
          <a:xfrm>
            <a:off x="2225842" y="6711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b="1" dirty="0"/>
              <a:t>RESUPUESTO DE SOFTWARE </a:t>
            </a:r>
          </a:p>
        </p:txBody>
      </p:sp>
    </p:spTree>
    <p:extLst>
      <p:ext uri="{BB962C8B-B14F-4D97-AF65-F5344CB8AC3E}">
        <p14:creationId xmlns:p14="http://schemas.microsoft.com/office/powerpoint/2010/main" val="267547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ctrTitle" idx="4294967295"/>
          </p:nvPr>
        </p:nvSpPr>
        <p:spPr>
          <a:xfrm>
            <a:off x="962526" y="156410"/>
            <a:ext cx="5835316" cy="716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BCD4"/>
                </a:solidFill>
              </a:rPr>
              <a:t>Presupuesto Del Proyecto</a:t>
            </a:r>
            <a:endParaRPr sz="3200" dirty="0">
              <a:solidFill>
                <a:srgbClr val="00BCD4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554CA2B8-3CC3-F612-39B1-772492563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29215"/>
              </p:ext>
            </p:extLst>
          </p:nvPr>
        </p:nvGraphicFramePr>
        <p:xfrm>
          <a:off x="471205" y="1893035"/>
          <a:ext cx="6817958" cy="2199640"/>
        </p:xfrm>
        <a:graphic>
          <a:graphicData uri="http://schemas.openxmlformats.org/drawingml/2006/table">
            <a:tbl>
              <a:tblPr firstRow="1" firstCol="1" bandRow="1" bandCol="1">
                <a:tableStyleId>{72833802-FEF1-4C79-8D5D-14CF1EAF98D9}</a:tableStyleId>
              </a:tblPr>
              <a:tblGrid>
                <a:gridCol w="1506478">
                  <a:extLst>
                    <a:ext uri="{9D8B030D-6E8A-4147-A177-3AD203B41FA5}">
                      <a16:colId xmlns:a16="http://schemas.microsoft.com/office/drawing/2014/main" val="615195457"/>
                    </a:ext>
                  </a:extLst>
                </a:gridCol>
                <a:gridCol w="1902501">
                  <a:extLst>
                    <a:ext uri="{9D8B030D-6E8A-4147-A177-3AD203B41FA5}">
                      <a16:colId xmlns:a16="http://schemas.microsoft.com/office/drawing/2014/main" val="342545694"/>
                    </a:ext>
                  </a:extLst>
                </a:gridCol>
                <a:gridCol w="2066475">
                  <a:extLst>
                    <a:ext uri="{9D8B030D-6E8A-4147-A177-3AD203B41FA5}">
                      <a16:colId xmlns:a16="http://schemas.microsoft.com/office/drawing/2014/main" val="1332416680"/>
                    </a:ext>
                  </a:extLst>
                </a:gridCol>
                <a:gridCol w="1342504">
                  <a:extLst>
                    <a:ext uri="{9D8B030D-6E8A-4147-A177-3AD203B41FA5}">
                      <a16:colId xmlns:a16="http://schemas.microsoft.com/office/drawing/2014/main" val="2585618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sz="1400" b="1" dirty="0">
                          <a:latin typeface="+mn-lt"/>
                        </a:rPr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b="1" noProof="0" dirty="0"/>
                        <a:t>Función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b="1" noProof="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b="1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1444"/>
                  </a:ext>
                </a:extLst>
              </a:tr>
              <a:tr h="494030">
                <a:tc>
                  <a:txBody>
                    <a:bodyPr/>
                    <a:lstStyle/>
                    <a:p>
                      <a:pPr algn="ctr"/>
                      <a:r>
                        <a:rPr lang="es-NI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PC HP </a:t>
                      </a:r>
                      <a:r>
                        <a:rPr lang="es-NI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all</a:t>
                      </a:r>
                      <a:r>
                        <a:rPr lang="es-NI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 –in – one-22-dd020226LA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Procesar la gestión del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Pantalla 17 </a:t>
                      </a:r>
                      <a:r>
                        <a:rPr lang="es-MX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pls</a:t>
                      </a:r>
                      <a:r>
                        <a:rPr lang="es-MX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para visualizar los resultados.</a:t>
                      </a:r>
                      <a:endParaRPr lang="es-NI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Sin costo, ya en existencia.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1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UPS 1 </a:t>
                      </a:r>
                      <a:r>
                        <a:rPr lang="es-NI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KvA</a:t>
                      </a:r>
                      <a:endParaRPr lang="es-NI" sz="14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Sistema de alimentación </a:t>
                      </a:r>
                      <a:r>
                        <a:rPr lang="es-NI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interumpido</a:t>
                      </a:r>
                      <a:endParaRPr lang="es-NI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Sistemas gestor de base dato.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C$ 5,000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97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sz="1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Disco Duro Externo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NI" sz="12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sym typeface="Arial"/>
                        </a:rPr>
                        <a:t>Disco Duro Externo para </a:t>
                      </a:r>
                      <a:r>
                        <a:rPr lang="es-NI" sz="1200" b="0" u="none" strike="noStrike" cap="none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sym typeface="Arial"/>
                        </a:rPr>
                        <a:t>backups</a:t>
                      </a:r>
                      <a:r>
                        <a:rPr lang="es-NI" sz="12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sym typeface="Arial"/>
                        </a:rPr>
                        <a:t> del sistema</a:t>
                      </a:r>
                    </a:p>
                    <a:p>
                      <a:pPr algn="ctr"/>
                      <a:endParaRPr lang="es-NI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Disco de respaldos de copias de seguridad de información y aplicativos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NI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C$2,500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93537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90862EA-191C-7877-3A24-60C3FBD9B781}"/>
              </a:ext>
            </a:extLst>
          </p:cNvPr>
          <p:cNvSpPr txBox="1"/>
          <p:nvPr/>
        </p:nvSpPr>
        <p:spPr>
          <a:xfrm>
            <a:off x="1949116" y="9883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NI" b="1" dirty="0"/>
              <a:t>PRESUPUESTO DE HARDWARE </a:t>
            </a:r>
          </a:p>
        </p:txBody>
      </p:sp>
    </p:spTree>
    <p:extLst>
      <p:ext uri="{BB962C8B-B14F-4D97-AF65-F5344CB8AC3E}">
        <p14:creationId xmlns:p14="http://schemas.microsoft.com/office/powerpoint/2010/main" val="352250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ctrTitle" idx="4294967295"/>
          </p:nvPr>
        </p:nvSpPr>
        <p:spPr>
          <a:xfrm>
            <a:off x="854241" y="42035"/>
            <a:ext cx="5835316" cy="716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BCD4"/>
                </a:solidFill>
              </a:rPr>
              <a:t>Presupuesto Del Proyecto</a:t>
            </a:r>
            <a:endParaRPr sz="3200" dirty="0">
              <a:solidFill>
                <a:srgbClr val="00BCD4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554CA2B8-3CC3-F612-39B1-772492563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272730"/>
              </p:ext>
            </p:extLst>
          </p:nvPr>
        </p:nvGraphicFramePr>
        <p:xfrm>
          <a:off x="241618" y="1128113"/>
          <a:ext cx="7277132" cy="3638072"/>
        </p:xfrm>
        <a:graphic>
          <a:graphicData uri="http://schemas.openxmlformats.org/drawingml/2006/table">
            <a:tbl>
              <a:tblPr firstRow="1" firstCol="1" lastCol="1" bandRow="1" bandCol="1">
                <a:tableStyleId>{72833802-FEF1-4C79-8D5D-14CF1EAF98D9}</a:tableStyleId>
              </a:tblPr>
              <a:tblGrid>
                <a:gridCol w="1607936">
                  <a:extLst>
                    <a:ext uri="{9D8B030D-6E8A-4147-A177-3AD203B41FA5}">
                      <a16:colId xmlns:a16="http://schemas.microsoft.com/office/drawing/2014/main" val="615195457"/>
                    </a:ext>
                  </a:extLst>
                </a:gridCol>
                <a:gridCol w="2030630">
                  <a:extLst>
                    <a:ext uri="{9D8B030D-6E8A-4147-A177-3AD203B41FA5}">
                      <a16:colId xmlns:a16="http://schemas.microsoft.com/office/drawing/2014/main" val="342545694"/>
                    </a:ext>
                  </a:extLst>
                </a:gridCol>
                <a:gridCol w="2205647">
                  <a:extLst>
                    <a:ext uri="{9D8B030D-6E8A-4147-A177-3AD203B41FA5}">
                      <a16:colId xmlns:a16="http://schemas.microsoft.com/office/drawing/2014/main" val="1332416680"/>
                    </a:ext>
                  </a:extLst>
                </a:gridCol>
                <a:gridCol w="1432919">
                  <a:extLst>
                    <a:ext uri="{9D8B030D-6E8A-4147-A177-3AD203B41FA5}">
                      <a16:colId xmlns:a16="http://schemas.microsoft.com/office/drawing/2014/main" val="2585618788"/>
                    </a:ext>
                  </a:extLst>
                </a:gridCol>
              </a:tblGrid>
              <a:tr h="346232">
                <a:tc>
                  <a:txBody>
                    <a:bodyPr/>
                    <a:lstStyle/>
                    <a:p>
                      <a:pPr algn="ctr"/>
                      <a:r>
                        <a:rPr lang="es-NI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sz="1100" b="1" noProof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Función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sz="1100" b="1" noProof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1444"/>
                  </a:ext>
                </a:extLst>
              </a:tr>
              <a:tr h="494030">
                <a:tc>
                  <a:txBody>
                    <a:bodyPr/>
                    <a:lstStyle/>
                    <a:p>
                      <a:pPr algn="ctr"/>
                      <a:r>
                        <a:rPr lang="es-NI" sz="1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DataBase</a:t>
                      </a:r>
                      <a:r>
                        <a:rPr lang="es-NI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s-NI" sz="1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Managment</a:t>
                      </a:r>
                      <a:endParaRPr lang="es-NI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1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Responsables del manejo, mantenimiento, desempeño y de la confiabilidad de bases de datos.</a:t>
                      </a:r>
                      <a:endParaRPr lang="es-NI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q"/>
                      </a:pPr>
                      <a:r>
                        <a:rPr lang="es-MX" sz="11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Mantener la accesibilidad a la base de datos.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q"/>
                      </a:pPr>
                      <a:r>
                        <a:rPr lang="es-MX" sz="11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Garantizar que sea segura.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q"/>
                      </a:pPr>
                      <a:r>
                        <a:rPr lang="es-MX" sz="11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Monitorear el desempeño de la base de datos, garantizar que esté manejando los parámetros adecuadamente.</a:t>
                      </a:r>
                    </a:p>
                    <a:p>
                      <a:pPr algn="l"/>
                      <a:endParaRPr lang="es-NI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$1,000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1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Data </a:t>
                      </a:r>
                      <a:r>
                        <a:rPr lang="es-NI" sz="1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Engineer</a:t>
                      </a:r>
                      <a:endParaRPr lang="es-NI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1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Identificar y cumplir con los requisitos de datos.</a:t>
                      </a:r>
                    </a:p>
                    <a:p>
                      <a:pPr algn="l"/>
                      <a:r>
                        <a:rPr lang="es-MX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Implementación y configuración de la solución</a:t>
                      </a:r>
                      <a:r>
                        <a:rPr lang="es-NI" sz="11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 </a:t>
                      </a:r>
                      <a:endParaRPr lang="es-NI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1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Configuran tecnologías de plataforma de datos que están en las instalaciones y en la nube. Gestionan y aseguran el flujo de datos estructurados y no estructurados de múltiples fuentes.</a:t>
                      </a:r>
                      <a:endParaRPr lang="es-NI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$ 900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97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NI" sz="1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Bussines</a:t>
                      </a:r>
                      <a:r>
                        <a:rPr lang="es-NI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 &amp; Data </a:t>
                      </a:r>
                      <a:r>
                        <a:rPr lang="es-NI" sz="11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Analyst</a:t>
                      </a:r>
                      <a:endParaRPr lang="es-NI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Perfilar, limpiar y transformar datos.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100" b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sym typeface="Arial"/>
                        </a:rPr>
                        <a:t>Permite a las empresas maximizar el valor de sus activos de datos</a:t>
                      </a:r>
                      <a:endParaRPr lang="es-NI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NI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$ 700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93537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70844378-994F-37A3-0E44-B8A808A77AC4}"/>
              </a:ext>
            </a:extLst>
          </p:cNvPr>
          <p:cNvSpPr txBox="1"/>
          <p:nvPr/>
        </p:nvSpPr>
        <p:spPr>
          <a:xfrm>
            <a:off x="2394285" y="6356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b="1" dirty="0"/>
              <a:t>GASTOS DE PERSONAL</a:t>
            </a:r>
          </a:p>
        </p:txBody>
      </p:sp>
    </p:spTree>
    <p:extLst>
      <p:ext uri="{BB962C8B-B14F-4D97-AF65-F5344CB8AC3E}">
        <p14:creationId xmlns:p14="http://schemas.microsoft.com/office/powerpoint/2010/main" val="425773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 txBox="1">
            <a:spLocks noGrp="1"/>
          </p:cNvSpPr>
          <p:nvPr>
            <p:ph type="title"/>
          </p:nvPr>
        </p:nvSpPr>
        <p:spPr>
          <a:xfrm>
            <a:off x="0" y="4119146"/>
            <a:ext cx="4038664" cy="9787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E91E63"/>
                </a:solidFill>
              </a:rPr>
              <a:t>Rentabilidad</a:t>
            </a:r>
            <a:endParaRPr sz="3200" dirty="0">
              <a:solidFill>
                <a:srgbClr val="E91E63"/>
              </a:solidFill>
            </a:endParaRPr>
          </a:p>
        </p:txBody>
      </p:sp>
      <p:sp>
        <p:nvSpPr>
          <p:cNvPr id="431" name="Google Shape;431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426" name="Google Shape;426;p39"/>
          <p:cNvGrpSpPr/>
          <p:nvPr/>
        </p:nvGrpSpPr>
        <p:grpSpPr>
          <a:xfrm>
            <a:off x="52073" y="45643"/>
            <a:ext cx="449033" cy="449033"/>
            <a:chOff x="2594050" y="1631825"/>
            <a:chExt cx="439625" cy="439625"/>
          </a:xfrm>
        </p:grpSpPr>
        <p:sp>
          <p:nvSpPr>
            <p:cNvPr id="427" name="Google Shape;427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01;p31">
            <a:extLst>
              <a:ext uri="{FF2B5EF4-FFF2-40B4-BE49-F238E27FC236}">
                <a16:creationId xmlns:a16="http://schemas.microsoft.com/office/drawing/2014/main" id="{954383AF-2D46-C441-7CB6-0F4D075177C6}"/>
              </a:ext>
            </a:extLst>
          </p:cNvPr>
          <p:cNvGrpSpPr/>
          <p:nvPr/>
        </p:nvGrpSpPr>
        <p:grpSpPr>
          <a:xfrm>
            <a:off x="661735" y="2719373"/>
            <a:ext cx="1167063" cy="1227221"/>
            <a:chOff x="4630125" y="278900"/>
            <a:chExt cx="400675" cy="456675"/>
          </a:xfrm>
          <a:solidFill>
            <a:srgbClr val="00B050"/>
          </a:solidFill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9" name="Google Shape;302;p31">
              <a:extLst>
                <a:ext uri="{FF2B5EF4-FFF2-40B4-BE49-F238E27FC236}">
                  <a16:creationId xmlns:a16="http://schemas.microsoft.com/office/drawing/2014/main" id="{6DE97964-08CD-4C41-10F0-D6EAAB37DD0E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grp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3;p31">
              <a:extLst>
                <a:ext uri="{FF2B5EF4-FFF2-40B4-BE49-F238E27FC236}">
                  <a16:creationId xmlns:a16="http://schemas.microsoft.com/office/drawing/2014/main" id="{86987FD3-A0E2-C7CE-772F-913198D484F0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grp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;p31">
              <a:extLst>
                <a:ext uri="{FF2B5EF4-FFF2-40B4-BE49-F238E27FC236}">
                  <a16:creationId xmlns:a16="http://schemas.microsoft.com/office/drawing/2014/main" id="{24C3FD73-DC4C-33F5-D3F5-794194CA2754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grp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305;p31">
              <a:extLst>
                <a:ext uri="{FF2B5EF4-FFF2-40B4-BE49-F238E27FC236}">
                  <a16:creationId xmlns:a16="http://schemas.microsoft.com/office/drawing/2014/main" id="{31A0A44E-1BB6-87C1-BAA1-52EBA36B96EB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01" name="Google Shape;301;p31"/>
          <p:cNvGrpSpPr/>
          <p:nvPr/>
        </p:nvGrpSpPr>
        <p:grpSpPr>
          <a:xfrm>
            <a:off x="408289" y="1811585"/>
            <a:ext cx="1167063" cy="1227221"/>
            <a:chOff x="4630125" y="278900"/>
            <a:chExt cx="400675" cy="456675"/>
          </a:xfrm>
          <a:solidFill>
            <a:srgbClr val="00B050"/>
          </a:solidFill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302" name="Google Shape;302;p3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Imagen 2" descr="Un hombre con camisa azul mirando al frente&#10;&#10;Descripción generada automáticamente">
            <a:extLst>
              <a:ext uri="{FF2B5EF4-FFF2-40B4-BE49-F238E27FC236}">
                <a16:creationId xmlns:a16="http://schemas.microsoft.com/office/drawing/2014/main" id="{8A9346F4-6443-D569-667C-086AA580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48" y="96341"/>
            <a:ext cx="1439843" cy="1401737"/>
          </a:xfrm>
          <a:prstGeom prst="flowChartConnector">
            <a:avLst/>
          </a:prstGeom>
          <a:ln w="19050">
            <a:solidFill>
              <a:schemeClr val="bg1"/>
            </a:solidFill>
          </a:ln>
        </p:spPr>
      </p:pic>
      <p:sp>
        <p:nvSpPr>
          <p:cNvPr id="22" name="Google Shape;291;p31">
            <a:extLst>
              <a:ext uri="{FF2B5EF4-FFF2-40B4-BE49-F238E27FC236}">
                <a16:creationId xmlns:a16="http://schemas.microsoft.com/office/drawing/2014/main" id="{5E648066-F624-F948-0562-F9CE7063408A}"/>
              </a:ext>
            </a:extLst>
          </p:cNvPr>
          <p:cNvSpPr txBox="1">
            <a:spLocks/>
          </p:cNvSpPr>
          <p:nvPr/>
        </p:nvSpPr>
        <p:spPr>
          <a:xfrm>
            <a:off x="124994" y="3352312"/>
            <a:ext cx="2900476" cy="169394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NI" sz="4000" dirty="0">
                <a:solidFill>
                  <a:srgbClr val="009688"/>
                </a:solidFill>
              </a:rPr>
              <a:t>EQUIPO</a:t>
            </a:r>
            <a:br>
              <a:rPr lang="es-NI" sz="4000" dirty="0">
                <a:solidFill>
                  <a:srgbClr val="009688"/>
                </a:solidFill>
              </a:rPr>
            </a:br>
            <a:r>
              <a:rPr lang="es-NI" sz="4000" dirty="0"/>
              <a:t>DE</a:t>
            </a:r>
            <a:br>
              <a:rPr lang="es-NI" sz="4000" dirty="0"/>
            </a:br>
            <a:r>
              <a:rPr lang="es-NI" sz="4000" dirty="0">
                <a:solidFill>
                  <a:srgbClr val="009688"/>
                </a:solidFill>
              </a:rPr>
              <a:t>TRABAJO</a:t>
            </a:r>
            <a:endParaRPr lang="es-NI" sz="40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BAD29D-39AA-18B3-3B6A-A6AD0A4B3553}"/>
              </a:ext>
            </a:extLst>
          </p:cNvPr>
          <p:cNvSpPr txBox="1"/>
          <p:nvPr/>
        </p:nvSpPr>
        <p:spPr>
          <a:xfrm>
            <a:off x="5017145" y="623428"/>
            <a:ext cx="3561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1800" b="1" dirty="0">
                <a:solidFill>
                  <a:schemeClr val="bg1"/>
                </a:solidFill>
                <a:effectLst/>
                <a:latin typeface="century schoolbook l"/>
                <a:ea typeface="DejaVu Sans"/>
                <a:cs typeface="DejaVu Sans"/>
              </a:rPr>
              <a:t>Correo: emiliojosue8@gmail.com</a:t>
            </a:r>
            <a:endParaRPr lang="es-NI" sz="1800" b="1" dirty="0">
              <a:solidFill>
                <a:schemeClr val="bg1"/>
              </a:solidFill>
              <a:latin typeface="century schoolbook l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D23E28D-1FD8-FE21-7396-123A2FE17393}"/>
              </a:ext>
            </a:extLst>
          </p:cNvPr>
          <p:cNvSpPr txBox="1"/>
          <p:nvPr/>
        </p:nvSpPr>
        <p:spPr>
          <a:xfrm>
            <a:off x="3861119" y="1811585"/>
            <a:ext cx="46682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2000" b="1" dirty="0">
                <a:solidFill>
                  <a:schemeClr val="bg1"/>
                </a:solidFill>
                <a:latin typeface="century schoolbook l"/>
              </a:rPr>
              <a:t>Estudios: </a:t>
            </a:r>
          </a:p>
          <a:p>
            <a:r>
              <a:rPr lang="es-NI" sz="1600" b="1" dirty="0">
                <a:solidFill>
                  <a:schemeClr val="bg1"/>
                </a:solidFill>
                <a:latin typeface="century schoolbook l"/>
              </a:rPr>
              <a:t>Ingeniero Electrónico .</a:t>
            </a:r>
          </a:p>
          <a:p>
            <a:r>
              <a:rPr lang="es-NI" sz="1600" b="1" dirty="0">
                <a:solidFill>
                  <a:schemeClr val="bg1"/>
                </a:solidFill>
                <a:effectLst/>
                <a:latin typeface="century schoolbook l"/>
                <a:ea typeface="DejaVu Sans"/>
                <a:cs typeface="DejaVu Sans"/>
              </a:rPr>
              <a:t>CCNA Exploration: Network Fundamentals.</a:t>
            </a:r>
            <a:endParaRPr lang="es-NI" sz="1600" b="1" dirty="0">
              <a:solidFill>
                <a:schemeClr val="bg1"/>
              </a:solidFill>
              <a:latin typeface="century schoolbook l"/>
              <a:ea typeface="DejaVu Sans"/>
              <a:cs typeface="DejaVu Sans"/>
            </a:endParaRPr>
          </a:p>
          <a:p>
            <a:r>
              <a:rPr lang="es-NI" sz="1600" b="1" dirty="0">
                <a:solidFill>
                  <a:schemeClr val="bg1"/>
                </a:solidFill>
                <a:effectLst/>
                <a:latin typeface="century schoolbook l"/>
                <a:ea typeface="DejaVu Sans"/>
                <a:cs typeface="DejaVu Sans"/>
              </a:rPr>
              <a:t>AWS Certified Cloud Parctitioner.</a:t>
            </a:r>
          </a:p>
          <a:p>
            <a:r>
              <a:rPr lang="en-US" sz="1600" b="1" dirty="0">
                <a:solidFill>
                  <a:schemeClr val="bg1"/>
                </a:solidFill>
                <a:effectLst/>
                <a:latin typeface="century schoolbook l"/>
                <a:ea typeface="DejaVu Sans"/>
                <a:cs typeface="DejaVu Sans"/>
              </a:rPr>
              <a:t>Business Process Management Fundamentals</a:t>
            </a:r>
            <a:endParaRPr lang="es-NI" sz="1600" b="1" dirty="0">
              <a:solidFill>
                <a:schemeClr val="bg1"/>
              </a:solidFill>
              <a:effectLst/>
              <a:latin typeface="century schoolbook l"/>
              <a:ea typeface="DejaVu Sans"/>
              <a:cs typeface="DejaVu San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17BE52F-88A7-A5D6-FC92-00C31B002DCE}"/>
              </a:ext>
            </a:extLst>
          </p:cNvPr>
          <p:cNvSpPr txBox="1"/>
          <p:nvPr/>
        </p:nvSpPr>
        <p:spPr>
          <a:xfrm>
            <a:off x="3861119" y="3269536"/>
            <a:ext cx="51578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2000" b="1" dirty="0">
                <a:solidFill>
                  <a:schemeClr val="bg1"/>
                </a:solidFill>
                <a:latin typeface="century schoolbook l"/>
              </a:rPr>
              <a:t>Experiencia Laboral: </a:t>
            </a:r>
          </a:p>
          <a:p>
            <a:r>
              <a:rPr lang="es-NI" sz="1600" b="1" dirty="0">
                <a:solidFill>
                  <a:schemeClr val="bg1"/>
                </a:solidFill>
                <a:latin typeface="century schoolbook l"/>
              </a:rPr>
              <a:t>Técnico  de equipo medico de Tecnomatrix.</a:t>
            </a:r>
          </a:p>
          <a:p>
            <a:r>
              <a:rPr lang="es-NI" sz="1600" b="1" dirty="0">
                <a:solidFill>
                  <a:schemeClr val="bg1"/>
                </a:solidFill>
                <a:latin typeface="century schoolbook l"/>
              </a:rPr>
              <a:t>Técnico de computadoras, inversores y UPS en DataTex.</a:t>
            </a:r>
          </a:p>
          <a:p>
            <a:r>
              <a:rPr lang="es-NI" sz="1600" b="1" dirty="0">
                <a:solidFill>
                  <a:schemeClr val="bg1"/>
                </a:solidFill>
                <a:latin typeface="century schoolbook l"/>
              </a:rPr>
              <a:t>Técnico  en electrónica para ServiTotal.</a:t>
            </a:r>
          </a:p>
          <a:p>
            <a:r>
              <a:rPr lang="es-NI" sz="1600" b="1" dirty="0">
                <a:solidFill>
                  <a:schemeClr val="bg1"/>
                </a:solidFill>
                <a:latin typeface="century schoolbook l"/>
              </a:rPr>
              <a:t>Ingeniero de soporte TI en el Instituto Nicaragüense De Energía.</a:t>
            </a:r>
            <a:endParaRPr lang="es-NI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7A788C-48D4-E4B6-2BB3-10E362994F99}"/>
              </a:ext>
            </a:extLst>
          </p:cNvPr>
          <p:cNvSpPr txBox="1"/>
          <p:nvPr/>
        </p:nvSpPr>
        <p:spPr>
          <a:xfrm>
            <a:off x="5398611" y="1012539"/>
            <a:ext cx="3034405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2050" dirty="0">
                <a:solidFill>
                  <a:srgbClr val="FFC000"/>
                </a:solidFill>
                <a:latin typeface="Amasis MT Pro Black" panose="02040A04050005020304" pitchFamily="18" charset="0"/>
              </a:rPr>
              <a:t>Consultor Analista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E3F8D0A-85E2-43D9-9038-70572827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2750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 txBox="1">
            <a:spLocks noGrp="1"/>
          </p:cNvSpPr>
          <p:nvPr>
            <p:ph type="title"/>
          </p:nvPr>
        </p:nvSpPr>
        <p:spPr>
          <a:xfrm>
            <a:off x="174317" y="319995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>
                    <a:lumMod val="75000"/>
                  </a:schemeClr>
                </a:solidFill>
              </a:rPr>
              <a:t>Equipo de Trabajo</a:t>
            </a:r>
            <a:endParaRPr sz="3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18" name="Google Shape;618;p4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2" name="Imagen 11" descr="Imagen que contiene foto, cama, puesto, joven&#10;&#10;Descripción generada automáticamente">
            <a:extLst>
              <a:ext uri="{FF2B5EF4-FFF2-40B4-BE49-F238E27FC236}">
                <a16:creationId xmlns:a16="http://schemas.microsoft.com/office/drawing/2014/main" id="{50487A75-AE37-0084-E204-CB28F7FE6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243" y="1489322"/>
            <a:ext cx="1265134" cy="1347539"/>
          </a:xfrm>
          <a:prstGeom prst="flowChartConnector">
            <a:avLst/>
          </a:prstGeom>
        </p:spPr>
      </p:pic>
      <p:pic>
        <p:nvPicPr>
          <p:cNvPr id="13" name="Imagen 12" descr="Joven tomándose una fotografía&#10;&#10;Descripción generada automáticamente con confianza baja">
            <a:extLst>
              <a:ext uri="{FF2B5EF4-FFF2-40B4-BE49-F238E27FC236}">
                <a16:creationId xmlns:a16="http://schemas.microsoft.com/office/drawing/2014/main" id="{C3A35BE8-5557-2CE1-A9CF-73D3976A7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83"/>
          <a:stretch/>
        </p:blipFill>
        <p:spPr>
          <a:xfrm>
            <a:off x="5705035" y="1393922"/>
            <a:ext cx="1386801" cy="1372829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Imagen 13" descr="Un hombre con camisa azul mirando al frente&#10;&#10;Descripción generada automáticamente">
            <a:extLst>
              <a:ext uri="{FF2B5EF4-FFF2-40B4-BE49-F238E27FC236}">
                <a16:creationId xmlns:a16="http://schemas.microsoft.com/office/drawing/2014/main" id="{35AD8A3E-8247-BC99-828A-916CE3091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387" y="1393922"/>
            <a:ext cx="1439843" cy="1401737"/>
          </a:xfrm>
          <a:prstGeom prst="flowChartConnector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054FD7F-B83D-C682-1C58-835C1F7BD2CF}"/>
              </a:ext>
            </a:extLst>
          </p:cNvPr>
          <p:cNvSpPr txBox="1"/>
          <p:nvPr/>
        </p:nvSpPr>
        <p:spPr>
          <a:xfrm>
            <a:off x="120624" y="3142363"/>
            <a:ext cx="2454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NI" sz="1400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ea typeface="DejaVu Sans"/>
                <a:cs typeface="DejaVu Sans"/>
              </a:rPr>
              <a:t>Licenciado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ea typeface="DejaVu Sans"/>
                <a:cs typeface="DejaVu Sans"/>
              </a:rPr>
              <a:t> </a:t>
            </a:r>
            <a:r>
              <a:rPr lang="es-NI" sz="1400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ea typeface="DejaVu Sans"/>
                <a:cs typeface="DejaVu Sans"/>
              </a:rPr>
              <a:t>en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ea typeface="DejaVu Sans"/>
                <a:cs typeface="DejaVu Sans"/>
              </a:rPr>
              <a:t> </a:t>
            </a:r>
            <a:r>
              <a:rPr lang="es-NI" sz="1400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ea typeface="DejaVu Sans"/>
                <a:cs typeface="DejaVu Sans"/>
              </a:rPr>
              <a:t>Contaduría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ea typeface="DejaVu Sans"/>
                <a:cs typeface="DejaVu Sans"/>
              </a:rPr>
              <a:t> </a:t>
            </a:r>
            <a:r>
              <a:rPr lang="es-NI" sz="1400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ea typeface="DejaVu Sans"/>
                <a:cs typeface="DejaVu Sans"/>
              </a:rPr>
              <a:t>Publica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ea typeface="DejaVu Sans"/>
                <a:cs typeface="DejaVu Sans"/>
              </a:rPr>
              <a:t> Y </a:t>
            </a:r>
            <a:r>
              <a:rPr lang="es-NI" sz="1400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ea typeface="DejaVu Sans"/>
                <a:cs typeface="DejaVu Sans"/>
              </a:rPr>
              <a:t>Finanzas</a:t>
            </a:r>
            <a:endParaRPr lang="es-ES" dirty="0">
              <a:solidFill>
                <a:schemeClr val="tx1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88D3BF1-4F3D-A557-1105-39FBB4BB3F2A}"/>
              </a:ext>
            </a:extLst>
          </p:cNvPr>
          <p:cNvSpPr txBox="1"/>
          <p:nvPr/>
        </p:nvSpPr>
        <p:spPr>
          <a:xfrm>
            <a:off x="5312015" y="3142363"/>
            <a:ext cx="2454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NI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</a:rPr>
              <a:t>Ingeniería De Sistemas</a:t>
            </a:r>
            <a:endParaRPr lang="es-ES" dirty="0">
              <a:solidFill>
                <a:schemeClr val="tx1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23C67DD-6266-B9EA-1BC4-05309564616E}"/>
              </a:ext>
            </a:extLst>
          </p:cNvPr>
          <p:cNvSpPr txBox="1"/>
          <p:nvPr/>
        </p:nvSpPr>
        <p:spPr>
          <a:xfrm>
            <a:off x="70124" y="3567479"/>
            <a:ext cx="2454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NI" b="1" dirty="0" err="1">
                <a:solidFill>
                  <a:schemeClr val="bg2">
                    <a:lumMod val="75000"/>
                  </a:schemeClr>
                </a:solidFill>
                <a:latin typeface="Berlin Sans FB Demi" panose="020E0802020502020306" pitchFamily="34" charset="0"/>
              </a:rPr>
              <a:t>Bussines</a:t>
            </a:r>
            <a:r>
              <a:rPr lang="es-NI" b="1" dirty="0">
                <a:solidFill>
                  <a:schemeClr val="bg2">
                    <a:lumMod val="75000"/>
                  </a:schemeClr>
                </a:solidFill>
                <a:latin typeface="Berlin Sans FB Demi" panose="020E0802020502020306" pitchFamily="34" charset="0"/>
              </a:rPr>
              <a:t> </a:t>
            </a:r>
            <a:r>
              <a:rPr lang="es-NI" b="1" dirty="0" err="1">
                <a:solidFill>
                  <a:schemeClr val="bg2">
                    <a:lumMod val="75000"/>
                  </a:schemeClr>
                </a:solidFill>
                <a:latin typeface="Berlin Sans FB Demi" panose="020E0802020502020306" pitchFamily="34" charset="0"/>
              </a:rPr>
              <a:t>Analyst</a:t>
            </a:r>
            <a:endParaRPr lang="es-ES" dirty="0">
              <a:solidFill>
                <a:schemeClr val="bg2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D20344D-AEF3-FD54-C7F5-2D431C310191}"/>
              </a:ext>
            </a:extLst>
          </p:cNvPr>
          <p:cNvSpPr txBox="1"/>
          <p:nvPr/>
        </p:nvSpPr>
        <p:spPr>
          <a:xfrm>
            <a:off x="2807072" y="3431974"/>
            <a:ext cx="2454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NI" b="1" dirty="0">
                <a:solidFill>
                  <a:schemeClr val="bg2">
                    <a:lumMod val="75000"/>
                  </a:schemeClr>
                </a:solidFill>
                <a:latin typeface="Berlin Sans FB Demi" panose="020E0802020502020306" pitchFamily="34" charset="0"/>
              </a:rPr>
              <a:t>Data </a:t>
            </a:r>
            <a:r>
              <a:rPr lang="es-NI" b="1" dirty="0" err="1">
                <a:solidFill>
                  <a:schemeClr val="bg2">
                    <a:lumMod val="75000"/>
                  </a:schemeClr>
                </a:solidFill>
                <a:latin typeface="Berlin Sans FB Demi" panose="020E0802020502020306" pitchFamily="34" charset="0"/>
              </a:rPr>
              <a:t>Analyst</a:t>
            </a:r>
            <a:endParaRPr lang="es-ES" dirty="0">
              <a:solidFill>
                <a:schemeClr val="bg2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5685CEC-A90F-0420-7276-9F012CB52982}"/>
              </a:ext>
            </a:extLst>
          </p:cNvPr>
          <p:cNvSpPr txBox="1"/>
          <p:nvPr/>
        </p:nvSpPr>
        <p:spPr>
          <a:xfrm>
            <a:off x="5383242" y="3413590"/>
            <a:ext cx="2454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Berlin Sans FB Demi" panose="020E0802020502020306" pitchFamily="34" charset="0"/>
              </a:rPr>
              <a:t>Database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Berlin Sans FB Demi" panose="020E0802020502020306" pitchFamily="34" charset="0"/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  <a:latin typeface="Berlin Sans FB Demi" panose="020E0802020502020306" pitchFamily="34" charset="0"/>
              </a:rPr>
              <a:t>Administrator</a:t>
            </a:r>
            <a:endParaRPr lang="es-ES" dirty="0">
              <a:solidFill>
                <a:schemeClr val="bg2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6088577-D902-2F7C-F45D-D322D88EC508}"/>
              </a:ext>
            </a:extLst>
          </p:cNvPr>
          <p:cNvSpPr txBox="1"/>
          <p:nvPr/>
        </p:nvSpPr>
        <p:spPr>
          <a:xfrm>
            <a:off x="70124" y="2867060"/>
            <a:ext cx="2679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1400" dirty="0">
                <a:solidFill>
                  <a:srgbClr val="0070C0"/>
                </a:solidFill>
                <a:latin typeface="Berlin Sans FB Demi" panose="020E0802020502020306" pitchFamily="34" charset="0"/>
              </a:rPr>
              <a:t>Eliezer Antonio Zeledón Muñoz</a:t>
            </a:r>
            <a:endParaRPr lang="es-NI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798D06E-09B1-E2C1-F609-BCEB75513C0C}"/>
              </a:ext>
            </a:extLst>
          </p:cNvPr>
          <p:cNvSpPr txBox="1"/>
          <p:nvPr/>
        </p:nvSpPr>
        <p:spPr>
          <a:xfrm>
            <a:off x="2857573" y="2867060"/>
            <a:ext cx="2454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1400" dirty="0">
                <a:solidFill>
                  <a:srgbClr val="0070C0"/>
                </a:solidFill>
                <a:latin typeface="Berlin Sans FB Demi" panose="020E0802020502020306" pitchFamily="34" charset="0"/>
              </a:rPr>
              <a:t>Emilio Josué González Lazo</a:t>
            </a:r>
            <a:endParaRPr lang="es-NI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2A7A777-2D4E-2D2D-B683-06621401BDF2}"/>
              </a:ext>
            </a:extLst>
          </p:cNvPr>
          <p:cNvSpPr txBox="1"/>
          <p:nvPr/>
        </p:nvSpPr>
        <p:spPr>
          <a:xfrm>
            <a:off x="5228951" y="2857977"/>
            <a:ext cx="2679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1400" dirty="0">
                <a:solidFill>
                  <a:srgbClr val="0070C0"/>
                </a:solidFill>
                <a:latin typeface="Berlin Sans FB Demi" panose="020E0802020502020306" pitchFamily="34" charset="0"/>
              </a:rPr>
              <a:t>Junietza Saraí Lopez Guerrero</a:t>
            </a:r>
            <a:endParaRPr lang="es-NI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3934040" y="242748"/>
            <a:ext cx="5157887" cy="485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NI" sz="2250" dirty="0">
                <a:solidFill>
                  <a:schemeClr val="bg1"/>
                </a:solidFill>
              </a:rPr>
              <a:t>Ing. Emilio Josué González Lazo</a:t>
            </a:r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01" name="Google Shape;301;p31"/>
          <p:cNvGrpSpPr/>
          <p:nvPr/>
        </p:nvGrpSpPr>
        <p:grpSpPr>
          <a:xfrm>
            <a:off x="408289" y="1811585"/>
            <a:ext cx="1167063" cy="1227221"/>
            <a:chOff x="4630125" y="278900"/>
            <a:chExt cx="400675" cy="456675"/>
          </a:xfrm>
          <a:solidFill>
            <a:srgbClr val="00B050"/>
          </a:solidFill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302" name="Google Shape;302;p3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" name="Google Shape;291;p31">
            <a:extLst>
              <a:ext uri="{FF2B5EF4-FFF2-40B4-BE49-F238E27FC236}">
                <a16:creationId xmlns:a16="http://schemas.microsoft.com/office/drawing/2014/main" id="{5E648066-F624-F948-0562-F9CE7063408A}"/>
              </a:ext>
            </a:extLst>
          </p:cNvPr>
          <p:cNvSpPr txBox="1">
            <a:spLocks/>
          </p:cNvSpPr>
          <p:nvPr/>
        </p:nvSpPr>
        <p:spPr>
          <a:xfrm>
            <a:off x="124994" y="3352312"/>
            <a:ext cx="2900476" cy="169394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NI" sz="4000">
                <a:solidFill>
                  <a:srgbClr val="009688"/>
                </a:solidFill>
              </a:rPr>
              <a:t>INSIGHT</a:t>
            </a:r>
            <a:endParaRPr lang="es-NI" sz="40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17BE52F-88A7-A5D6-FC92-00C31B002DCE}"/>
              </a:ext>
            </a:extLst>
          </p:cNvPr>
          <p:cNvSpPr txBox="1"/>
          <p:nvPr/>
        </p:nvSpPr>
        <p:spPr>
          <a:xfrm>
            <a:off x="3861119" y="3269536"/>
            <a:ext cx="51578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2000" b="1" dirty="0">
                <a:solidFill>
                  <a:schemeClr val="bg1"/>
                </a:solidFill>
                <a:latin typeface="century schoolbook l"/>
              </a:rPr>
              <a:t>Experiencia Laboral: </a:t>
            </a:r>
          </a:p>
          <a:p>
            <a:r>
              <a:rPr lang="es-NI" sz="1600" b="1" dirty="0">
                <a:solidFill>
                  <a:schemeClr val="bg1"/>
                </a:solidFill>
                <a:latin typeface="century schoolbook l"/>
              </a:rPr>
              <a:t>Técnico  de equipo medico de Tecnomatrix.</a:t>
            </a:r>
          </a:p>
          <a:p>
            <a:r>
              <a:rPr lang="es-NI" sz="1600" b="1" dirty="0">
                <a:solidFill>
                  <a:schemeClr val="bg1"/>
                </a:solidFill>
                <a:latin typeface="century schoolbook l"/>
              </a:rPr>
              <a:t>Técnico de computadoras, inversores y UPS en DataTex.</a:t>
            </a:r>
          </a:p>
          <a:p>
            <a:r>
              <a:rPr lang="es-NI" sz="1600" b="1" dirty="0">
                <a:solidFill>
                  <a:schemeClr val="bg1"/>
                </a:solidFill>
                <a:latin typeface="century schoolbook l"/>
              </a:rPr>
              <a:t>Técnico  en electrónica para ServiTotal.</a:t>
            </a:r>
          </a:p>
          <a:p>
            <a:r>
              <a:rPr lang="es-NI" sz="1600" b="1" dirty="0">
                <a:solidFill>
                  <a:schemeClr val="bg1"/>
                </a:solidFill>
                <a:latin typeface="century schoolbook l"/>
              </a:rPr>
              <a:t>Ingeniero de soporte TI en el Instituto Nicaragüense De Energía.</a:t>
            </a:r>
            <a:endParaRPr lang="es-NI" sz="1600" dirty="0"/>
          </a:p>
        </p:txBody>
      </p:sp>
    </p:spTree>
    <p:extLst>
      <p:ext uri="{BB962C8B-B14F-4D97-AF65-F5344CB8AC3E}">
        <p14:creationId xmlns:p14="http://schemas.microsoft.com/office/powerpoint/2010/main" val="199006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37" name="Google Shape;437;p40"/>
          <p:cNvSpPr txBox="1">
            <a:spLocks noGrp="1"/>
          </p:cNvSpPr>
          <p:nvPr>
            <p:ph type="subTitle" idx="1"/>
          </p:nvPr>
        </p:nvSpPr>
        <p:spPr>
          <a:xfrm>
            <a:off x="6305175" y="3265700"/>
            <a:ext cx="23259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841000" y="6653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INSTRUCTIONS FOR </a:t>
            </a:r>
            <a:r>
              <a:rPr lang="en" sz="2400">
                <a:solidFill>
                  <a:srgbClr val="CDDC39"/>
                </a:solidFill>
              </a:rPr>
              <a:t>USE</a:t>
            </a:r>
            <a:endParaRPr sz="2400">
              <a:solidFill>
                <a:srgbClr val="CDDC39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841000" y="1302250"/>
            <a:ext cx="2709900" cy="27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EDIT IN GOOGLE SLIDES</a:t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Click on the button under the presentation preview that says "Use as Google Slides Theme".</a:t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You will get a copy of this document on your Google Drive and will be able to edit, add or delete slides.</a:t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You have to be signed in to your Google account.</a:t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917652" y="1302250"/>
            <a:ext cx="2828400" cy="27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EDIT IN POWERPOINT®</a:t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Click on the button under the presentation preview that says "Download as PowerPoint template". You will get a .pptx file that you can edit in PowerPoint. </a:t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Remember to download and install the fonts used in this presentation (you’ll find the links to the font files needed in the </a:t>
            </a:r>
            <a:r>
              <a:rPr lang="en" sz="1100" u="sng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1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)</a:t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841000" y="3753525"/>
            <a:ext cx="6767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More info on how to use this template at </a:t>
            </a:r>
            <a:r>
              <a:rPr lang="en" sz="1100" b="1" u="sng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100" b="1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This template is free to use under </a:t>
            </a:r>
            <a:r>
              <a:rPr lang="en" sz="1100" u="sng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1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. You can keep the Credits slide or mention SlidesCarnival and other resources used in a slide footer.</a:t>
            </a: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91DA875-3446-E105-7DA1-B60997A7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13220"/>
            <a:ext cx="2695074" cy="1522491"/>
          </a:xfrm>
        </p:spPr>
        <p:txBody>
          <a:bodyPr/>
          <a:lstStyle/>
          <a:p>
            <a:r>
              <a:rPr lang="es-NI" sz="3800" dirty="0">
                <a:solidFill>
                  <a:schemeClr val="accent5"/>
                </a:solidFill>
              </a:rPr>
              <a:t>EQUIPO</a:t>
            </a:r>
            <a:br>
              <a:rPr lang="es-NI" sz="3800" dirty="0"/>
            </a:br>
            <a:r>
              <a:rPr lang="es-NI" sz="3800" dirty="0"/>
              <a:t>DE</a:t>
            </a:r>
            <a:br>
              <a:rPr lang="es-NI" sz="3800" dirty="0"/>
            </a:br>
            <a:r>
              <a:rPr lang="es-NI" sz="3800" dirty="0">
                <a:solidFill>
                  <a:schemeClr val="accent5"/>
                </a:solidFill>
              </a:rPr>
              <a:t>TRABAJO</a:t>
            </a: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" name="Google Shape;301;p31">
            <a:extLst>
              <a:ext uri="{FF2B5EF4-FFF2-40B4-BE49-F238E27FC236}">
                <a16:creationId xmlns:a16="http://schemas.microsoft.com/office/drawing/2014/main" id="{0F3C916F-F792-26CB-BFE5-4354AAFFC612}"/>
              </a:ext>
            </a:extLst>
          </p:cNvPr>
          <p:cNvGrpSpPr/>
          <p:nvPr/>
        </p:nvGrpSpPr>
        <p:grpSpPr>
          <a:xfrm>
            <a:off x="421104" y="1540279"/>
            <a:ext cx="1167063" cy="1227221"/>
            <a:chOff x="4630125" y="278900"/>
            <a:chExt cx="400675" cy="456675"/>
          </a:xfrm>
          <a:solidFill>
            <a:srgbClr val="00B050"/>
          </a:solidFill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8" name="Google Shape;302;p31">
              <a:extLst>
                <a:ext uri="{FF2B5EF4-FFF2-40B4-BE49-F238E27FC236}">
                  <a16:creationId xmlns:a16="http://schemas.microsoft.com/office/drawing/2014/main" id="{791C4DAD-65B7-9239-054B-04F8A56F7176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grpFill/>
            <a:ln w="190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;p31">
              <a:extLst>
                <a:ext uri="{FF2B5EF4-FFF2-40B4-BE49-F238E27FC236}">
                  <a16:creationId xmlns:a16="http://schemas.microsoft.com/office/drawing/2014/main" id="{ABF2ED10-4161-E2EC-32F7-60AA37C57B25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grpFill/>
            <a:ln w="190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4;p31">
              <a:extLst>
                <a:ext uri="{FF2B5EF4-FFF2-40B4-BE49-F238E27FC236}">
                  <a16:creationId xmlns:a16="http://schemas.microsoft.com/office/drawing/2014/main" id="{49B1AC48-094D-A8B1-186A-25C67165BD1F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grpFill/>
            <a:ln w="190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5;p31">
              <a:extLst>
                <a:ext uri="{FF2B5EF4-FFF2-40B4-BE49-F238E27FC236}">
                  <a16:creationId xmlns:a16="http://schemas.microsoft.com/office/drawing/2014/main" id="{9C1A2675-7EAA-1453-896B-FCFE79C5E406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90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B91E67D8-B65B-17F6-82D2-0BFD4C1B7819}"/>
              </a:ext>
            </a:extLst>
          </p:cNvPr>
          <p:cNvSpPr txBox="1">
            <a:spLocks/>
          </p:cNvSpPr>
          <p:nvPr/>
        </p:nvSpPr>
        <p:spPr>
          <a:xfrm>
            <a:off x="3573380" y="339950"/>
            <a:ext cx="5518547" cy="4857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NI" sz="2250" dirty="0">
                <a:solidFill>
                  <a:schemeClr val="bg1"/>
                </a:solidFill>
              </a:rPr>
              <a:t>Lic. Eliezer Antonio Zeledón Muñoz</a:t>
            </a:r>
          </a:p>
        </p:txBody>
      </p:sp>
      <p:pic>
        <p:nvPicPr>
          <p:cNvPr id="6" name="Imagen 5" descr="Imagen que contiene foto, cama, puesto, joven&#10;&#10;Descripción generada automáticamente">
            <a:extLst>
              <a:ext uri="{FF2B5EF4-FFF2-40B4-BE49-F238E27FC236}">
                <a16:creationId xmlns:a16="http://schemas.microsoft.com/office/drawing/2014/main" id="{AAB80C19-A8DB-D63A-FFCD-8BD17236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7043" y="97071"/>
            <a:ext cx="1265134" cy="1347539"/>
          </a:xfrm>
          <a:prstGeom prst="flowChartConnector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4A08DF0-51C8-883F-E764-ED6665A30350}"/>
              </a:ext>
            </a:extLst>
          </p:cNvPr>
          <p:cNvSpPr txBox="1"/>
          <p:nvPr/>
        </p:nvSpPr>
        <p:spPr>
          <a:xfrm>
            <a:off x="5242200" y="1027860"/>
            <a:ext cx="303440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NI" sz="2000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Bussines</a:t>
            </a:r>
            <a:r>
              <a:rPr lang="es-NI" sz="20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</a:t>
            </a:r>
            <a:r>
              <a:rPr lang="es-NI" sz="2000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Analyst</a:t>
            </a:r>
            <a:endParaRPr lang="es-NI" sz="20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99D02B9-BA94-6EE0-24FB-D240847B3E5E}"/>
              </a:ext>
            </a:extLst>
          </p:cNvPr>
          <p:cNvSpPr txBox="1"/>
          <p:nvPr/>
        </p:nvSpPr>
        <p:spPr>
          <a:xfrm>
            <a:off x="4274606" y="742215"/>
            <a:ext cx="4668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18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Licenciado</a:t>
            </a:r>
            <a:r>
              <a:rPr lang="en-US" sz="16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 en </a:t>
            </a:r>
            <a:r>
              <a:rPr lang="es-NI" sz="16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Contaduría</a:t>
            </a:r>
            <a:r>
              <a:rPr lang="en-US" sz="16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 </a:t>
            </a:r>
            <a:r>
              <a:rPr lang="es-NI" sz="16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Publica</a:t>
            </a:r>
            <a:r>
              <a:rPr lang="en-US" sz="16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 Y </a:t>
            </a:r>
            <a:r>
              <a:rPr lang="es-NI" sz="16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Finanzas</a:t>
            </a:r>
            <a:r>
              <a:rPr lang="en-US" sz="16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.</a:t>
            </a:r>
          </a:p>
        </p:txBody>
      </p:sp>
      <p:pic>
        <p:nvPicPr>
          <p:cNvPr id="19" name="Imagen 18" descr="Un hombre con camisa azul mirando al frente&#10;&#10;Descripción generada automáticamente">
            <a:extLst>
              <a:ext uri="{FF2B5EF4-FFF2-40B4-BE49-F238E27FC236}">
                <a16:creationId xmlns:a16="http://schemas.microsoft.com/office/drawing/2014/main" id="{D2D836AC-6E84-55F6-1A37-4A5FE911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763" y="1674442"/>
            <a:ext cx="1439843" cy="1401737"/>
          </a:xfrm>
          <a:prstGeom prst="flowChartConnector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Imagen 19" descr="Joven tomándose una fotografía&#10;&#10;Descripción generada automáticamente con confianza baja">
            <a:extLst>
              <a:ext uri="{FF2B5EF4-FFF2-40B4-BE49-F238E27FC236}">
                <a16:creationId xmlns:a16="http://schemas.microsoft.com/office/drawing/2014/main" id="{9AC58A52-F3E3-DF77-29C1-13F7B7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283"/>
          <a:stretch/>
        </p:blipFill>
        <p:spPr>
          <a:xfrm>
            <a:off x="3185199" y="3513220"/>
            <a:ext cx="1386801" cy="1372829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21" name="Google Shape;291;p31">
            <a:extLst>
              <a:ext uri="{FF2B5EF4-FFF2-40B4-BE49-F238E27FC236}">
                <a16:creationId xmlns:a16="http://schemas.microsoft.com/office/drawing/2014/main" id="{3728D6EA-3705-6728-A6EE-FC7D6772BE09}"/>
              </a:ext>
            </a:extLst>
          </p:cNvPr>
          <p:cNvSpPr txBox="1">
            <a:spLocks/>
          </p:cNvSpPr>
          <p:nvPr/>
        </p:nvSpPr>
        <p:spPr>
          <a:xfrm>
            <a:off x="4274606" y="1740217"/>
            <a:ext cx="5157887" cy="4857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NI" sz="2250" dirty="0">
                <a:solidFill>
                  <a:schemeClr val="bg1"/>
                </a:solidFill>
              </a:rPr>
              <a:t>Ing. Emilio Josué González Lazo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5E1D578-47EA-47D9-73FA-5A76E892DF3C}"/>
              </a:ext>
            </a:extLst>
          </p:cNvPr>
          <p:cNvSpPr txBox="1"/>
          <p:nvPr/>
        </p:nvSpPr>
        <p:spPr>
          <a:xfrm>
            <a:off x="5027873" y="2118584"/>
            <a:ext cx="3161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NI" sz="1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Ingeniero Electrónico</a:t>
            </a:r>
            <a:endParaRPr lang="es-ES" sz="16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FBA912B-4B3F-EDBC-067B-C10A2AC4E800}"/>
              </a:ext>
            </a:extLst>
          </p:cNvPr>
          <p:cNvSpPr txBox="1"/>
          <p:nvPr/>
        </p:nvSpPr>
        <p:spPr>
          <a:xfrm>
            <a:off x="5606327" y="2454477"/>
            <a:ext cx="303440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NI" sz="20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Data </a:t>
            </a:r>
            <a:r>
              <a:rPr lang="es-NI" sz="2000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Engineer</a:t>
            </a:r>
            <a:endParaRPr lang="es-NI" sz="20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4" name="Google Shape;291;p31">
            <a:extLst>
              <a:ext uri="{FF2B5EF4-FFF2-40B4-BE49-F238E27FC236}">
                <a16:creationId xmlns:a16="http://schemas.microsoft.com/office/drawing/2014/main" id="{FBC57999-30E6-BED6-57BD-7220BEA37B59}"/>
              </a:ext>
            </a:extLst>
          </p:cNvPr>
          <p:cNvSpPr txBox="1">
            <a:spLocks/>
          </p:cNvSpPr>
          <p:nvPr/>
        </p:nvSpPr>
        <p:spPr>
          <a:xfrm>
            <a:off x="4525932" y="3442116"/>
            <a:ext cx="5518547" cy="4857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NI" sz="2000" dirty="0">
                <a:solidFill>
                  <a:schemeClr val="bg1"/>
                </a:solidFill>
              </a:rPr>
              <a:t>Ing. Junietza Saraí Lopez Guerrero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27121D8-DA88-D059-E139-718637CA91BD}"/>
              </a:ext>
            </a:extLst>
          </p:cNvPr>
          <p:cNvSpPr txBox="1"/>
          <p:nvPr/>
        </p:nvSpPr>
        <p:spPr>
          <a:xfrm>
            <a:off x="5606327" y="3852934"/>
            <a:ext cx="4668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NI" sz="18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Ingeniera De Sistemas</a:t>
            </a:r>
            <a:r>
              <a:rPr lang="en-US" sz="1600" b="1" dirty="0">
                <a:solidFill>
                  <a:schemeClr val="bg1"/>
                </a:solidFill>
                <a:latin typeface="century schoolbook l"/>
                <a:ea typeface="DejaVu Sans"/>
                <a:cs typeface="DejaVu Sans"/>
              </a:rPr>
              <a:t>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B9377B7-945A-E746-2D52-B3FDF2710ED6}"/>
              </a:ext>
            </a:extLst>
          </p:cNvPr>
          <p:cNvSpPr txBox="1"/>
          <p:nvPr/>
        </p:nvSpPr>
        <p:spPr>
          <a:xfrm>
            <a:off x="5293858" y="4245306"/>
            <a:ext cx="3641456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NI" sz="2000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DataBase</a:t>
            </a:r>
            <a:r>
              <a:rPr lang="es-NI" sz="2000" dirty="0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 </a:t>
            </a:r>
            <a:r>
              <a:rPr lang="es-NI" sz="2000" dirty="0" err="1">
                <a:solidFill>
                  <a:schemeClr val="tx2">
                    <a:lumMod val="10000"/>
                  </a:schemeClr>
                </a:solidFill>
                <a:latin typeface="Amasis MT Pro Black" panose="02040A04050005020304" pitchFamily="18" charset="0"/>
              </a:rPr>
              <a:t>Administrator</a:t>
            </a:r>
            <a:endParaRPr lang="es-NI" sz="2000" dirty="0">
              <a:solidFill>
                <a:schemeClr val="tx2">
                  <a:lumMod val="10000"/>
                </a:schemeClr>
              </a:solidFill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  <p:bldP spid="24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rgbClr val="E91E63"/>
                </a:solidFill>
              </a:rPr>
              <a:t>SPLIT</a:t>
            </a:r>
            <a:r>
              <a:rPr lang="en"/>
              <a:t> YOUR CONTENT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270377" y="723226"/>
            <a:ext cx="485675" cy="441808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C107"/>
                </a:solidFill>
              </a:rPr>
              <a:t>1.</a:t>
            </a:r>
            <a:endParaRPr sz="7200">
              <a:solidFill>
                <a:srgbClr val="FFC10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ctrTitle" idx="4294967295"/>
          </p:nvPr>
        </p:nvSpPr>
        <p:spPr>
          <a:xfrm>
            <a:off x="669099" y="2650150"/>
            <a:ext cx="525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</a:t>
            </a:r>
            <a:r>
              <a:rPr lang="en" sz="6000">
                <a:solidFill>
                  <a:srgbClr val="F44336"/>
                </a:solidFill>
              </a:rPr>
              <a:t>CONCEPT</a:t>
            </a:r>
            <a:endParaRPr sz="6000">
              <a:solidFill>
                <a:srgbClr val="F44336"/>
              </a:solidFill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294967295"/>
          </p:nvPr>
        </p:nvSpPr>
        <p:spPr>
          <a:xfrm>
            <a:off x="685800" y="3716355"/>
            <a:ext cx="52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40" name="Google Shape;140;p20"/>
          <p:cNvGrpSpPr/>
          <p:nvPr/>
        </p:nvGrpSpPr>
        <p:grpSpPr>
          <a:xfrm>
            <a:off x="763880" y="678997"/>
            <a:ext cx="664653" cy="1053757"/>
            <a:chOff x="6718575" y="2318625"/>
            <a:chExt cx="256950" cy="407375"/>
          </a:xfrm>
        </p:grpSpPr>
        <p:sp>
          <p:nvSpPr>
            <p:cNvPr id="141" name="Google Shape;141;p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</a:t>
            </a:r>
            <a:r>
              <a:rPr lang="en">
                <a:solidFill>
                  <a:srgbClr val="9C27B0"/>
                </a:solidFill>
              </a:rPr>
              <a:t>COLUMNS</a:t>
            </a:r>
            <a:endParaRPr>
              <a:solidFill>
                <a:srgbClr val="9C27B0"/>
              </a:solidFill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22"/>
          <p:cNvGrpSpPr/>
          <p:nvPr/>
        </p:nvGrpSpPr>
        <p:grpSpPr>
          <a:xfrm>
            <a:off x="313084" y="880445"/>
            <a:ext cx="443239" cy="443239"/>
            <a:chOff x="5941025" y="3634400"/>
            <a:chExt cx="467650" cy="467650"/>
          </a:xfrm>
        </p:grpSpPr>
        <p:sp>
          <p:nvSpPr>
            <p:cNvPr id="168" name="Google Shape;168;p2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38301" y="1960300"/>
            <a:ext cx="26439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rgbClr val="607D8B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318378" y="915326"/>
            <a:ext cx="429606" cy="377755"/>
            <a:chOff x="1929775" y="320925"/>
            <a:chExt cx="423800" cy="372650"/>
          </a:xfrm>
        </p:grpSpPr>
        <p:sp>
          <p:nvSpPr>
            <p:cNvPr id="182" name="Google Shape;182;p23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381100" y="2798525"/>
            <a:ext cx="1870500" cy="18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</a:t>
            </a:r>
            <a:r>
              <a:rPr lang="en">
                <a:solidFill>
                  <a:srgbClr val="607D8B"/>
                </a:solidFill>
              </a:rPr>
              <a:t>BIG</a:t>
            </a:r>
            <a:r>
              <a:rPr lang="en"/>
              <a:t> IMPACT?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607D8B"/>
                </a:solidFill>
                <a:latin typeface="Karla"/>
                <a:ea typeface="Karla"/>
                <a:cs typeface="Karla"/>
                <a:sym typeface="Karla"/>
              </a:rPr>
              <a:t>Use big image.</a:t>
            </a:r>
            <a:endParaRPr>
              <a:solidFill>
                <a:srgbClr val="607D8B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</a:t>
            </a:r>
            <a:r>
              <a:rPr lang="en">
                <a:solidFill>
                  <a:srgbClr val="673AB7"/>
                </a:solidFill>
              </a:rPr>
              <a:t>EXPLAIN</a:t>
            </a:r>
            <a:r>
              <a:rPr lang="en"/>
              <a:t> YOUR IDEAS</a:t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3149700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6489150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BLACK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4819425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2" name="Google Shape;202;p25"/>
          <p:cNvGrpSpPr/>
          <p:nvPr/>
        </p:nvGrpSpPr>
        <p:grpSpPr>
          <a:xfrm>
            <a:off x="726863" y="1742360"/>
            <a:ext cx="453641" cy="447356"/>
            <a:chOff x="3292425" y="3664250"/>
            <a:chExt cx="397025" cy="391525"/>
          </a:xfrm>
        </p:grpSpPr>
        <p:sp>
          <p:nvSpPr>
            <p:cNvPr id="203" name="Google Shape;203;p2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788850" y="666525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</a:t>
            </a:r>
            <a:r>
              <a:rPr lang="en">
                <a:solidFill>
                  <a:srgbClr val="673AB7"/>
                </a:solidFill>
              </a:rPr>
              <a:t>DIAGRAMS</a:t>
            </a:r>
            <a:r>
              <a:rPr lang="en"/>
              <a:t> TO EXPLAIN COMPLEX IDEAS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2154500" y="1318142"/>
            <a:ext cx="2540100" cy="2540100"/>
          </a:xfrm>
          <a:prstGeom prst="donut">
            <a:avLst>
              <a:gd name="adj" fmla="val 160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537836" y="1467524"/>
            <a:ext cx="1931633" cy="669600"/>
            <a:chOff x="1680836" y="1315124"/>
            <a:chExt cx="1931633" cy="669600"/>
          </a:xfrm>
        </p:grpSpPr>
        <p:cxnSp>
          <p:nvCxnSpPr>
            <p:cNvPr id="215" name="Google Shape;215;p26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673AB7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16" name="Google Shape;216;p26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LOREM 3</a:t>
              </a:r>
              <a:endParaRPr sz="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217" name="Google Shape;217;p26"/>
          <p:cNvGrpSpPr/>
          <p:nvPr/>
        </p:nvGrpSpPr>
        <p:grpSpPr>
          <a:xfrm>
            <a:off x="4374319" y="1467524"/>
            <a:ext cx="1940006" cy="669600"/>
            <a:chOff x="5517319" y="1315124"/>
            <a:chExt cx="1940006" cy="669600"/>
          </a:xfrm>
        </p:grpSpPr>
        <p:cxnSp>
          <p:nvCxnSpPr>
            <p:cNvPr id="218" name="Google Shape;218;p26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19" name="Google Shape;219;p26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LOREM 1</a:t>
              </a:r>
              <a:endParaRPr sz="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220" name="Google Shape;220;p26"/>
          <p:cNvGrpSpPr/>
          <p:nvPr/>
        </p:nvGrpSpPr>
        <p:grpSpPr>
          <a:xfrm>
            <a:off x="2665226" y="3687540"/>
            <a:ext cx="1495200" cy="1143796"/>
            <a:chOff x="3808226" y="3535140"/>
            <a:chExt cx="1495200" cy="1143796"/>
          </a:xfrm>
        </p:grpSpPr>
        <p:cxnSp>
          <p:nvCxnSpPr>
            <p:cNvPr id="221" name="Google Shape;221;p26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E91E6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222" name="Google Shape;222;p26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LOREM 2</a:t>
              </a:r>
              <a:endParaRPr sz="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Vestibulum nec congue tempus lorem ipsum</a:t>
              </a:r>
              <a:endParaRPr sz="8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3" name="Google Shape;223;p26"/>
          <p:cNvSpPr txBox="1"/>
          <p:nvPr/>
        </p:nvSpPr>
        <p:spPr>
          <a:xfrm>
            <a:off x="2702784" y="22088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Vestibulum nec congue tempus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26"/>
          <p:cNvSpPr/>
          <p:nvPr/>
        </p:nvSpPr>
        <p:spPr>
          <a:xfrm rot="1800047">
            <a:off x="2076843" y="12388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 rot="-1800047" flipH="1">
            <a:off x="2078956" y="12388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673AB7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/>
          <p:nvPr/>
        </p:nvSpPr>
        <p:spPr>
          <a:xfrm rot="-8100000">
            <a:off x="3239715" y="1179793"/>
            <a:ext cx="363170" cy="363170"/>
          </a:xfrm>
          <a:prstGeom prst="rtTriangle">
            <a:avLst/>
          </a:prstGeom>
          <a:solidFill>
            <a:srgbClr val="673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 rot="-9000757" flipH="1">
            <a:off x="2077953" y="12372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4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 rot="-1027861">
            <a:off x="4342874" y="3002232"/>
            <a:ext cx="312672" cy="3126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/>
          <p:nvPr/>
        </p:nvSpPr>
        <p:spPr>
          <a:xfrm rot="6359841">
            <a:off x="2172801" y="3000162"/>
            <a:ext cx="363580" cy="3635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solidFill>
                  <a:srgbClr val="3F51B5"/>
                </a:solidFill>
              </a:rPr>
              <a:t>COMPARE</a:t>
            </a:r>
            <a:r>
              <a:rPr lang="en"/>
              <a:t> DATA</a:t>
            </a:r>
            <a:endParaRPr/>
          </a:p>
        </p:txBody>
      </p:sp>
      <p:graphicFrame>
        <p:nvGraphicFramePr>
          <p:cNvPr id="235" name="Google Shape;235;p27"/>
          <p:cNvGraphicFramePr/>
          <p:nvPr/>
        </p:nvGraphicFramePr>
        <p:xfrm>
          <a:off x="952500" y="15477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{E430FC04-E60C-445B-9C84-749C2441B467}</a:tableStyleId>
              </a:tblPr>
              <a:tblGrid>
                <a:gridCol w="14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Yellow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20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7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Blue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30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15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Orange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24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16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36" name="Google Shape;236;p27"/>
          <p:cNvGrpSpPr/>
          <p:nvPr/>
        </p:nvGrpSpPr>
        <p:grpSpPr>
          <a:xfrm>
            <a:off x="318294" y="694222"/>
            <a:ext cx="449036" cy="470808"/>
            <a:chOff x="5961125" y="1623900"/>
            <a:chExt cx="427450" cy="448175"/>
          </a:xfrm>
        </p:grpSpPr>
        <p:sp>
          <p:nvSpPr>
            <p:cNvPr id="237" name="Google Shape;237;p2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8" descr="mapa_solido_n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6" y="356887"/>
            <a:ext cx="8765948" cy="44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>
            <a:spLocks noGrp="1"/>
          </p:cNvSpPr>
          <p:nvPr>
            <p:ph type="title" idx="4294967295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1829825" y="1504206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our office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943625" y="1778700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2739063" y="3417500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3828800" y="1571025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4493563" y="3755725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6797475" y="2029225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7651300" y="3854825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28"/>
          <p:cNvGrpSpPr/>
          <p:nvPr/>
        </p:nvGrpSpPr>
        <p:grpSpPr>
          <a:xfrm>
            <a:off x="741886" y="3665032"/>
            <a:ext cx="393060" cy="393060"/>
            <a:chOff x="5941025" y="3634400"/>
            <a:chExt cx="467650" cy="467650"/>
          </a:xfrm>
        </p:grpSpPr>
        <p:sp>
          <p:nvSpPr>
            <p:cNvPr id="259" name="Google Shape;259;p2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5325987" y="3184285"/>
            <a:ext cx="4383402" cy="1871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chemeClr val="bg1"/>
                </a:solidFill>
              </a:rPr>
              <a:t>- Empresa: Arca Noe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- Rubro: Alimenticio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- Trabajadores: 10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- Productos: 80</a:t>
            </a:r>
            <a:br>
              <a:rPr lang="en" sz="2000" dirty="0">
                <a:solidFill>
                  <a:schemeClr val="bg1"/>
                </a:solidFill>
              </a:rPr>
            </a:b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03A8596-4420-6046-C23F-808933A8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688" y="127332"/>
            <a:ext cx="1502377" cy="1871382"/>
          </a:xfrm>
          <a:prstGeom prst="rect">
            <a:avLst/>
          </a:prstGeom>
        </p:spPr>
      </p:pic>
      <p:sp>
        <p:nvSpPr>
          <p:cNvPr id="13" name="Google Shape;280;p30">
            <a:extLst>
              <a:ext uri="{FF2B5EF4-FFF2-40B4-BE49-F238E27FC236}">
                <a16:creationId xmlns:a16="http://schemas.microsoft.com/office/drawing/2014/main" id="{A18660DE-9559-3852-379D-BD5D75A90DB7}"/>
              </a:ext>
            </a:extLst>
          </p:cNvPr>
          <p:cNvSpPr txBox="1">
            <a:spLocks/>
          </p:cNvSpPr>
          <p:nvPr/>
        </p:nvSpPr>
        <p:spPr>
          <a:xfrm>
            <a:off x="-372979" y="4080477"/>
            <a:ext cx="3633537" cy="66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MX" sz="2800" dirty="0">
                <a:solidFill>
                  <a:schemeClr val="bg2">
                    <a:lumMod val="75000"/>
                  </a:schemeClr>
                </a:solidFill>
              </a:rPr>
              <a:t>Descripción</a:t>
            </a: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B345438-2D59-0B4C-5A68-B2703235B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96" y="1063023"/>
            <a:ext cx="6521116" cy="212126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ctrTitle" idx="4294967295"/>
          </p:nvPr>
        </p:nvSpPr>
        <p:spPr>
          <a:xfrm>
            <a:off x="635696" y="3107350"/>
            <a:ext cx="613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03A9F4"/>
                </a:solidFill>
              </a:rPr>
              <a:t>89,526,124</a:t>
            </a:r>
            <a:endParaRPr sz="8600">
              <a:solidFill>
                <a:srgbClr val="03A9F4"/>
              </a:solidFill>
            </a:endParaRPr>
          </a:p>
        </p:txBody>
      </p:sp>
      <p:sp>
        <p:nvSpPr>
          <p:cNvPr id="271" name="Google Shape;271;p29"/>
          <p:cNvSpPr txBox="1">
            <a:spLocks noGrp="1"/>
          </p:cNvSpPr>
          <p:nvPr>
            <p:ph type="subTitle" idx="4294967295"/>
          </p:nvPr>
        </p:nvSpPr>
        <p:spPr>
          <a:xfrm>
            <a:off x="685800" y="3983050"/>
            <a:ext cx="613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272" name="Google Shape;272;p29"/>
          <p:cNvGrpSpPr/>
          <p:nvPr/>
        </p:nvGrpSpPr>
        <p:grpSpPr>
          <a:xfrm>
            <a:off x="769689" y="1874542"/>
            <a:ext cx="920352" cy="865869"/>
            <a:chOff x="5972700" y="2330200"/>
            <a:chExt cx="411625" cy="387275"/>
          </a:xfrm>
        </p:grpSpPr>
        <p:sp>
          <p:nvSpPr>
            <p:cNvPr id="273" name="Google Shape;273;p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rgbClr val="4CAF50"/>
                </a:solidFill>
              </a:rPr>
              <a:t>REVIEW</a:t>
            </a:r>
            <a:r>
              <a:rPr lang="en"/>
              <a:t> SOME CONCEPTS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847600" y="1466850"/>
            <a:ext cx="206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2"/>
          </p:nvPr>
        </p:nvSpPr>
        <p:spPr>
          <a:xfrm>
            <a:off x="3018930" y="1466850"/>
            <a:ext cx="206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3"/>
          </p:nvPr>
        </p:nvSpPr>
        <p:spPr>
          <a:xfrm>
            <a:off x="5190261" y="1466850"/>
            <a:ext cx="206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847600" y="3048000"/>
            <a:ext cx="206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2"/>
          </p:nvPr>
        </p:nvSpPr>
        <p:spPr>
          <a:xfrm>
            <a:off x="3018930" y="3048000"/>
            <a:ext cx="206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3"/>
          </p:nvPr>
        </p:nvSpPr>
        <p:spPr>
          <a:xfrm>
            <a:off x="5190261" y="3048000"/>
            <a:ext cx="206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18" name="Google Shape;318;p32"/>
          <p:cNvGrpSpPr/>
          <p:nvPr/>
        </p:nvGrpSpPr>
        <p:grpSpPr>
          <a:xfrm>
            <a:off x="318368" y="732615"/>
            <a:ext cx="432381" cy="432313"/>
            <a:chOff x="1923675" y="1633650"/>
            <a:chExt cx="436000" cy="435975"/>
          </a:xfrm>
        </p:grpSpPr>
        <p:sp>
          <p:nvSpPr>
            <p:cNvPr id="319" name="Google Shape;319;p3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332" name="Google Shape;332;p33"/>
          <p:cNvCxnSpPr/>
          <p:nvPr/>
        </p:nvCxnSpPr>
        <p:spPr>
          <a:xfrm>
            <a:off x="952500" y="807274"/>
            <a:ext cx="593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952500" y="1516756"/>
            <a:ext cx="593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3"/>
          <p:cNvCxnSpPr/>
          <p:nvPr/>
        </p:nvCxnSpPr>
        <p:spPr>
          <a:xfrm>
            <a:off x="952500" y="2226238"/>
            <a:ext cx="593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3"/>
          <p:cNvCxnSpPr/>
          <p:nvPr/>
        </p:nvCxnSpPr>
        <p:spPr>
          <a:xfrm>
            <a:off x="952500" y="2935721"/>
            <a:ext cx="593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3"/>
          <p:cNvCxnSpPr/>
          <p:nvPr/>
        </p:nvCxnSpPr>
        <p:spPr>
          <a:xfrm>
            <a:off x="952500" y="3667101"/>
            <a:ext cx="593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33"/>
          <p:cNvSpPr txBox="1"/>
          <p:nvPr/>
        </p:nvSpPr>
        <p:spPr>
          <a:xfrm>
            <a:off x="952500" y="648525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4000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3000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2000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1000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0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1613719" y="2113511"/>
            <a:ext cx="191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3"/>
          <p:cNvSpPr/>
          <p:nvPr/>
        </p:nvSpPr>
        <p:spPr>
          <a:xfrm>
            <a:off x="1871495" y="1719448"/>
            <a:ext cx="191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2129270" y="2226238"/>
            <a:ext cx="191700" cy="144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3"/>
          <p:cNvSpPr/>
          <p:nvPr/>
        </p:nvSpPr>
        <p:spPr>
          <a:xfrm>
            <a:off x="3051715" y="2427301"/>
            <a:ext cx="191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3309490" y="1828918"/>
            <a:ext cx="191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3"/>
          <p:cNvSpPr/>
          <p:nvPr/>
        </p:nvSpPr>
        <p:spPr>
          <a:xfrm>
            <a:off x="3567266" y="961598"/>
            <a:ext cx="191700" cy="27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3"/>
          <p:cNvSpPr/>
          <p:nvPr/>
        </p:nvSpPr>
        <p:spPr>
          <a:xfrm>
            <a:off x="4489710" y="1872693"/>
            <a:ext cx="191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4747485" y="807150"/>
            <a:ext cx="191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/>
          <p:nvPr/>
        </p:nvSpPr>
        <p:spPr>
          <a:xfrm>
            <a:off x="5005261" y="2055136"/>
            <a:ext cx="191700" cy="161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3"/>
          <p:cNvSpPr/>
          <p:nvPr/>
        </p:nvSpPr>
        <p:spPr>
          <a:xfrm>
            <a:off x="5927705" y="2485675"/>
            <a:ext cx="191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3"/>
          <p:cNvSpPr/>
          <p:nvPr/>
        </p:nvSpPr>
        <p:spPr>
          <a:xfrm>
            <a:off x="6185481" y="1026193"/>
            <a:ext cx="191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>
            <a:off x="6443256" y="1339983"/>
            <a:ext cx="191700" cy="232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DC39"/>
                </a:solidFill>
              </a:rPr>
              <a:t>MOBILE</a:t>
            </a:r>
            <a:br>
              <a:rPr lang="en"/>
            </a:br>
            <a:r>
              <a:rPr lang="en"/>
              <a:t>PROJECT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512260" y="1550799"/>
            <a:ext cx="280383" cy="48568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58" name="Google Shape;358;p34"/>
          <p:cNvGrpSpPr/>
          <p:nvPr/>
        </p:nvGrpSpPr>
        <p:grpSpPr>
          <a:xfrm>
            <a:off x="5930375" y="373572"/>
            <a:ext cx="2119546" cy="4396359"/>
            <a:chOff x="2547150" y="238125"/>
            <a:chExt cx="2525675" cy="5238750"/>
          </a:xfrm>
        </p:grpSpPr>
        <p:sp>
          <p:nvSpPr>
            <p:cNvPr id="359" name="Google Shape;359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3" name="Google Shape;363;p34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976700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107"/>
                </a:solidFill>
              </a:rPr>
              <a:t>TABLET</a:t>
            </a:r>
            <a:br>
              <a:rPr lang="en"/>
            </a:br>
            <a:r>
              <a:rPr lang="en"/>
              <a:t>PROJECT</a:t>
            </a:r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370" name="Google Shape;370;p35"/>
          <p:cNvSpPr/>
          <p:nvPr/>
        </p:nvSpPr>
        <p:spPr>
          <a:xfrm>
            <a:off x="470763" y="157821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5763202" y="618359"/>
            <a:ext cx="2736410" cy="4222433"/>
            <a:chOff x="2112475" y="238125"/>
            <a:chExt cx="3395050" cy="5238750"/>
          </a:xfrm>
        </p:grpSpPr>
        <p:sp>
          <p:nvSpPr>
            <p:cNvPr id="373" name="Google Shape;373;p35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7" name="Google Shape;3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788" y="9920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DESKTOP</a:t>
            </a:r>
            <a:r>
              <a:rPr lang="en"/>
              <a:t> PROJECT</a:t>
            </a:r>
            <a:endParaRPr/>
          </a:p>
        </p:txBody>
      </p:sp>
      <p:sp>
        <p:nvSpPr>
          <p:cNvPr id="383" name="Google Shape;383;p36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23349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84" name="Google Shape;384;p36"/>
          <p:cNvGrpSpPr/>
          <p:nvPr/>
        </p:nvGrpSpPr>
        <p:grpSpPr>
          <a:xfrm>
            <a:off x="358787" y="1566259"/>
            <a:ext cx="460581" cy="436282"/>
            <a:chOff x="2583100" y="2973775"/>
            <a:chExt cx="461550" cy="437200"/>
          </a:xfrm>
        </p:grpSpPr>
        <p:sp>
          <p:nvSpPr>
            <p:cNvPr id="385" name="Google Shape;385;p3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88" name="Google Shape;388;p36"/>
          <p:cNvGrpSpPr/>
          <p:nvPr/>
        </p:nvGrpSpPr>
        <p:grpSpPr>
          <a:xfrm>
            <a:off x="3553302" y="1263940"/>
            <a:ext cx="5311997" cy="3112236"/>
            <a:chOff x="1177450" y="241631"/>
            <a:chExt cx="6173152" cy="3616776"/>
          </a:xfrm>
        </p:grpSpPr>
        <p:sp>
          <p:nvSpPr>
            <p:cNvPr id="389" name="Google Shape;389;p36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3" name="Google Shape;393;p36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146508" y="1435543"/>
            <a:ext cx="4129089" cy="262287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  <a:endParaRPr sz="3600">
              <a:solidFill>
                <a:srgbClr val="FF5722"/>
              </a:solidFill>
            </a:endParaRPr>
          </a:p>
        </p:txBody>
      </p:sp>
      <p:sp>
        <p:nvSpPr>
          <p:cNvPr id="399" name="Google Shape;399;p37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400" name="Google Shape;400;p37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6576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 @username &amp; user@mail.me</a:t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785305" y="1555467"/>
            <a:ext cx="462632" cy="462632"/>
            <a:chOff x="1278900" y="2333250"/>
            <a:chExt cx="381175" cy="381175"/>
          </a:xfrm>
        </p:grpSpPr>
        <p:sp>
          <p:nvSpPr>
            <p:cNvPr id="402" name="Google Shape;402;p3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4336"/>
                </a:solidFill>
              </a:rPr>
              <a:t>CREDITS</a:t>
            </a:r>
            <a:endParaRPr>
              <a:solidFill>
                <a:srgbClr val="F44336"/>
              </a:solidFill>
            </a:endParaRPr>
          </a:p>
        </p:txBody>
      </p:sp>
      <p:sp>
        <p:nvSpPr>
          <p:cNvPr id="412" name="Google Shape;412;p38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Special thanks to all the people who made and released these awesome resources for free: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Presentation template by </a:t>
            </a:r>
            <a:r>
              <a:rPr lang="en" sz="1400" u="sng">
                <a:hlinkClick r:id="rId3"/>
              </a:rPr>
              <a:t>SlidesCarnival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Photographs by </a:t>
            </a:r>
            <a:r>
              <a:rPr lang="en" sz="1400" u="sng">
                <a:hlinkClick r:id="rId4"/>
              </a:rPr>
              <a:t>Death to the Stock Photo</a:t>
            </a:r>
            <a:r>
              <a:rPr lang="en" sz="1400"/>
              <a:t> (</a:t>
            </a:r>
            <a:r>
              <a:rPr lang="en" sz="1400" u="sng">
                <a:hlinkClick r:id="rId5"/>
              </a:rPr>
              <a:t>license</a:t>
            </a:r>
            <a:r>
              <a:rPr lang="en" sz="1400"/>
              <a:t>)</a:t>
            </a:r>
            <a:endParaRPr sz="1400"/>
          </a:p>
        </p:txBody>
      </p:sp>
      <p:grpSp>
        <p:nvGrpSpPr>
          <p:cNvPr id="413" name="Google Shape;413;p38"/>
          <p:cNvGrpSpPr/>
          <p:nvPr/>
        </p:nvGrpSpPr>
        <p:grpSpPr>
          <a:xfrm>
            <a:off x="349679" y="869068"/>
            <a:ext cx="449033" cy="449033"/>
            <a:chOff x="2594050" y="1631825"/>
            <a:chExt cx="439625" cy="439625"/>
          </a:xfrm>
        </p:grpSpPr>
        <p:sp>
          <p:nvSpPr>
            <p:cNvPr id="414" name="Google Shape;414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92" name="Google Shape;592;p4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593" name="Google Shape;593;p46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94" name="Google Shape;594;p46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601" name="Google Shape;601;p46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2" name="Google Shape;602;p46"/>
          <p:cNvSpPr txBox="1"/>
          <p:nvPr/>
        </p:nvSpPr>
        <p:spPr>
          <a:xfrm>
            <a:off x="5502050" y="1778025"/>
            <a:ext cx="1920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603" name="Google Shape;603;p46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4" name="Google Shape;604;p46"/>
          <p:cNvSpPr txBox="1"/>
          <p:nvPr/>
        </p:nvSpPr>
        <p:spPr>
          <a:xfrm>
            <a:off x="5502050" y="2259640"/>
            <a:ext cx="1920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605" name="Google Shape;605;p46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6" name="Google Shape;606;p46"/>
          <p:cNvSpPr txBox="1"/>
          <p:nvPr/>
        </p:nvSpPr>
        <p:spPr>
          <a:xfrm>
            <a:off x="5502050" y="2741255"/>
            <a:ext cx="1920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607" name="Google Shape;607;p46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8" name="Google Shape;608;p46"/>
          <p:cNvSpPr txBox="1"/>
          <p:nvPr/>
        </p:nvSpPr>
        <p:spPr>
          <a:xfrm>
            <a:off x="5502050" y="3222870"/>
            <a:ext cx="1920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609" name="Google Shape;609;p46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0" name="Google Shape;610;p46"/>
          <p:cNvSpPr txBox="1"/>
          <p:nvPr/>
        </p:nvSpPr>
        <p:spPr>
          <a:xfrm>
            <a:off x="5502050" y="3704485"/>
            <a:ext cx="1920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611" name="Google Shape;611;p46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2" name="Google Shape;612;p46"/>
          <p:cNvSpPr txBox="1"/>
          <p:nvPr/>
        </p:nvSpPr>
        <p:spPr>
          <a:xfrm>
            <a:off x="5502050" y="4186100"/>
            <a:ext cx="1920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43" name="Google Shape;443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6587153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DEC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6025038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NOV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5462924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OCT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4900809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SEP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4338694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AUG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3776579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JUL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3214464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JUN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2652350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MAY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2090235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APR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1528120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MAR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966005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FEB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403890" y="2755950"/>
            <a:ext cx="700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JAN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0" y="2755950"/>
            <a:ext cx="542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57" name="Google Shape;457;p41"/>
          <p:cNvCxnSpPr/>
          <p:nvPr/>
        </p:nvCxnSpPr>
        <p:spPr>
          <a:xfrm rot="10800000">
            <a:off x="65480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8" name="Google Shape;458;p41"/>
          <p:cNvSpPr txBox="1"/>
          <p:nvPr/>
        </p:nvSpPr>
        <p:spPr>
          <a:xfrm>
            <a:off x="619866" y="172720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59" name="Google Shape;459;p41"/>
          <p:cNvCxnSpPr/>
          <p:nvPr/>
        </p:nvCxnSpPr>
        <p:spPr>
          <a:xfrm rot="10800000">
            <a:off x="177993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0" name="Google Shape;460;p41"/>
          <p:cNvSpPr txBox="1"/>
          <p:nvPr/>
        </p:nvSpPr>
        <p:spPr>
          <a:xfrm>
            <a:off x="1746287" y="172720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Red is the colour of danger and courage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61" name="Google Shape;461;p41"/>
          <p:cNvCxnSpPr/>
          <p:nvPr/>
        </p:nvCxnSpPr>
        <p:spPr>
          <a:xfrm rot="10800000">
            <a:off x="290507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2" name="Google Shape;462;p41"/>
          <p:cNvSpPr txBox="1"/>
          <p:nvPr/>
        </p:nvSpPr>
        <p:spPr>
          <a:xfrm>
            <a:off x="2872708" y="172720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63" name="Google Shape;463;p41"/>
          <p:cNvCxnSpPr/>
          <p:nvPr/>
        </p:nvCxnSpPr>
        <p:spPr>
          <a:xfrm rot="10800000">
            <a:off x="4030214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4" name="Google Shape;464;p41"/>
          <p:cNvSpPr txBox="1"/>
          <p:nvPr/>
        </p:nvSpPr>
        <p:spPr>
          <a:xfrm>
            <a:off x="3999130" y="172720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65" name="Google Shape;465;p41"/>
          <p:cNvCxnSpPr/>
          <p:nvPr/>
        </p:nvCxnSpPr>
        <p:spPr>
          <a:xfrm rot="10800000">
            <a:off x="515535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6" name="Google Shape;466;p41"/>
          <p:cNvSpPr txBox="1"/>
          <p:nvPr/>
        </p:nvSpPr>
        <p:spPr>
          <a:xfrm>
            <a:off x="5125551" y="172720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67" name="Google Shape;467;p41"/>
          <p:cNvCxnSpPr/>
          <p:nvPr/>
        </p:nvCxnSpPr>
        <p:spPr>
          <a:xfrm rot="10800000">
            <a:off x="628049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8" name="Google Shape;468;p41"/>
          <p:cNvSpPr txBox="1"/>
          <p:nvPr/>
        </p:nvSpPr>
        <p:spPr>
          <a:xfrm>
            <a:off x="6251972" y="172720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69" name="Google Shape;469;p41"/>
          <p:cNvCxnSpPr/>
          <p:nvPr/>
        </p:nvCxnSpPr>
        <p:spPr>
          <a:xfrm rot="10800000">
            <a:off x="122600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0" name="Google Shape;470;p41"/>
          <p:cNvSpPr txBox="1"/>
          <p:nvPr/>
        </p:nvSpPr>
        <p:spPr>
          <a:xfrm>
            <a:off x="1166280" y="364815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71" name="Google Shape;471;p41"/>
          <p:cNvCxnSpPr/>
          <p:nvPr/>
        </p:nvCxnSpPr>
        <p:spPr>
          <a:xfrm rot="10800000">
            <a:off x="235114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2" name="Google Shape;472;p41"/>
          <p:cNvSpPr txBox="1"/>
          <p:nvPr/>
        </p:nvSpPr>
        <p:spPr>
          <a:xfrm>
            <a:off x="2299220" y="364815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73" name="Google Shape;473;p41"/>
          <p:cNvCxnSpPr/>
          <p:nvPr/>
        </p:nvCxnSpPr>
        <p:spPr>
          <a:xfrm rot="10800000">
            <a:off x="347628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4" name="Google Shape;474;p41"/>
          <p:cNvSpPr txBox="1"/>
          <p:nvPr/>
        </p:nvSpPr>
        <p:spPr>
          <a:xfrm>
            <a:off x="3432159" y="364815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75" name="Google Shape;475;p41"/>
          <p:cNvCxnSpPr/>
          <p:nvPr/>
        </p:nvCxnSpPr>
        <p:spPr>
          <a:xfrm rot="10800000">
            <a:off x="460142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6" name="Google Shape;476;p41"/>
          <p:cNvSpPr txBox="1"/>
          <p:nvPr/>
        </p:nvSpPr>
        <p:spPr>
          <a:xfrm>
            <a:off x="4565098" y="364815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Red is the colour of danger and courage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77" name="Google Shape;477;p41"/>
          <p:cNvCxnSpPr/>
          <p:nvPr/>
        </p:nvCxnSpPr>
        <p:spPr>
          <a:xfrm rot="10800000">
            <a:off x="572656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8" name="Google Shape;478;p41"/>
          <p:cNvSpPr txBox="1"/>
          <p:nvPr/>
        </p:nvSpPr>
        <p:spPr>
          <a:xfrm>
            <a:off x="5698037" y="3648150"/>
            <a:ext cx="1064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79" name="Google Shape;479;p41"/>
          <p:cNvCxnSpPr/>
          <p:nvPr/>
        </p:nvCxnSpPr>
        <p:spPr>
          <a:xfrm rot="10800000">
            <a:off x="685170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0" name="Google Shape;480;p41"/>
          <p:cNvSpPr txBox="1"/>
          <p:nvPr/>
        </p:nvSpPr>
        <p:spPr>
          <a:xfrm>
            <a:off x="6819520" y="3648150"/>
            <a:ext cx="88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51230" y="614491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 </a:t>
            </a:r>
            <a:r>
              <a:rPr lang="en" sz="3600" dirty="0">
                <a:solidFill>
                  <a:srgbClr val="FF5722"/>
                </a:solidFill>
              </a:rPr>
              <a:t>INSIGTHS</a:t>
            </a:r>
            <a:endParaRPr sz="3600" dirty="0"/>
          </a:p>
        </p:txBody>
      </p:sp>
      <p:grpSp>
        <p:nvGrpSpPr>
          <p:cNvPr id="126" name="Google Shape;126;p19"/>
          <p:cNvGrpSpPr/>
          <p:nvPr/>
        </p:nvGrpSpPr>
        <p:grpSpPr>
          <a:xfrm>
            <a:off x="229331" y="614491"/>
            <a:ext cx="457190" cy="457120"/>
            <a:chOff x="1923675" y="1633650"/>
            <a:chExt cx="436000" cy="435975"/>
          </a:xfrm>
        </p:grpSpPr>
        <p:sp>
          <p:nvSpPr>
            <p:cNvPr id="127" name="Google Shape;127;p1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704968-B17F-4E32-354F-48CFC57CE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43900"/>
            <a:ext cx="7531768" cy="3161964"/>
          </a:xfrm>
        </p:spPr>
        <p:txBody>
          <a:bodyPr/>
          <a:lstStyle/>
          <a:p>
            <a:r>
              <a:rPr lang="es-MX" dirty="0"/>
              <a:t>¿Cuáles son las ventas semanales y mensuales del restaurante?</a:t>
            </a:r>
          </a:p>
          <a:p>
            <a:r>
              <a:rPr lang="es-MX" dirty="0"/>
              <a:t>¿Cuál es el comportamiento de las ventas en los últimos 6 meses?</a:t>
            </a:r>
          </a:p>
          <a:p>
            <a:r>
              <a:rPr lang="es-MX" dirty="0"/>
              <a:t>¿Qué productos son los que generan mayor ingreso y menor ingreso?</a:t>
            </a:r>
          </a:p>
          <a:p>
            <a:r>
              <a:rPr lang="es-MX" dirty="0"/>
              <a:t>¿Qué días de la semana y qué mes son los que presentan mayor consumo?</a:t>
            </a:r>
            <a:endParaRPr lang="es-NI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609D77-7115-3BEA-53F9-88D31571A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3479" y="210150"/>
            <a:ext cx="1521190" cy="1521190"/>
          </a:xfrm>
          <a:prstGeom prst="flowChartConnector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86" name="Google Shape;486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42"/>
          <p:cNvGrpSpPr/>
          <p:nvPr/>
        </p:nvGrpSpPr>
        <p:grpSpPr>
          <a:xfrm>
            <a:off x="1786339" y="2008201"/>
            <a:ext cx="473400" cy="473400"/>
            <a:chOff x="1786339" y="2008201"/>
            <a:chExt cx="473400" cy="473400"/>
          </a:xfrm>
        </p:grpSpPr>
        <p:sp>
          <p:nvSpPr>
            <p:cNvPr id="490" name="Google Shape;490;p42"/>
            <p:cNvSpPr/>
            <p:nvPr/>
          </p:nvSpPr>
          <p:spPr>
            <a:xfrm rot="8100000">
              <a:off x="1855667" y="20775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1955989" y="21712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1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92" name="Google Shape;492;p42"/>
          <p:cNvGrpSpPr/>
          <p:nvPr/>
        </p:nvGrpSpPr>
        <p:grpSpPr>
          <a:xfrm>
            <a:off x="3814414" y="2008201"/>
            <a:ext cx="473400" cy="473400"/>
            <a:chOff x="3814414" y="2008201"/>
            <a:chExt cx="473400" cy="473400"/>
          </a:xfrm>
        </p:grpSpPr>
        <p:sp>
          <p:nvSpPr>
            <p:cNvPr id="493" name="Google Shape;493;p42"/>
            <p:cNvSpPr/>
            <p:nvPr/>
          </p:nvSpPr>
          <p:spPr>
            <a:xfrm rot="8100000">
              <a:off x="3883742" y="20775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3984064" y="21712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3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95" name="Google Shape;495;p42"/>
          <p:cNvGrpSpPr/>
          <p:nvPr/>
        </p:nvGrpSpPr>
        <p:grpSpPr>
          <a:xfrm>
            <a:off x="5842489" y="2008201"/>
            <a:ext cx="473400" cy="473400"/>
            <a:chOff x="5842489" y="2008201"/>
            <a:chExt cx="473400" cy="473400"/>
          </a:xfrm>
        </p:grpSpPr>
        <p:sp>
          <p:nvSpPr>
            <p:cNvPr id="496" name="Google Shape;496;p42"/>
            <p:cNvSpPr/>
            <p:nvPr/>
          </p:nvSpPr>
          <p:spPr>
            <a:xfrm rot="8100000">
              <a:off x="5911817" y="20775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6012139" y="21712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5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6880814" y="3881100"/>
            <a:ext cx="473400" cy="473400"/>
            <a:chOff x="6880814" y="3881100"/>
            <a:chExt cx="473400" cy="473400"/>
          </a:xfrm>
        </p:grpSpPr>
        <p:sp>
          <p:nvSpPr>
            <p:cNvPr id="499" name="Google Shape;499;p42"/>
            <p:cNvSpPr/>
            <p:nvPr/>
          </p:nvSpPr>
          <p:spPr>
            <a:xfrm rot="-2700000">
              <a:off x="6950142" y="39504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 flipH="1">
              <a:off x="7050464" y="40573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6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501" name="Google Shape;501;p42"/>
          <p:cNvGrpSpPr/>
          <p:nvPr/>
        </p:nvGrpSpPr>
        <p:grpSpPr>
          <a:xfrm>
            <a:off x="4852739" y="3881100"/>
            <a:ext cx="473400" cy="473400"/>
            <a:chOff x="4852739" y="3881100"/>
            <a:chExt cx="473400" cy="473400"/>
          </a:xfrm>
        </p:grpSpPr>
        <p:sp>
          <p:nvSpPr>
            <p:cNvPr id="502" name="Google Shape;502;p42"/>
            <p:cNvSpPr/>
            <p:nvPr/>
          </p:nvSpPr>
          <p:spPr>
            <a:xfrm rot="-2700000">
              <a:off x="4922067" y="39504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 flipH="1">
              <a:off x="5022389" y="40573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4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504" name="Google Shape;504;p42"/>
          <p:cNvGrpSpPr/>
          <p:nvPr/>
        </p:nvGrpSpPr>
        <p:grpSpPr>
          <a:xfrm>
            <a:off x="2824664" y="3881100"/>
            <a:ext cx="473400" cy="473400"/>
            <a:chOff x="2824664" y="3881100"/>
            <a:chExt cx="473400" cy="473400"/>
          </a:xfrm>
        </p:grpSpPr>
        <p:sp>
          <p:nvSpPr>
            <p:cNvPr id="505" name="Google Shape;505;p42"/>
            <p:cNvSpPr/>
            <p:nvPr/>
          </p:nvSpPr>
          <p:spPr>
            <a:xfrm rot="-2700000">
              <a:off x="2893992" y="39504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 flipH="1">
              <a:off x="2994314" y="40573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Karla"/>
                  <a:ea typeface="Karla"/>
                  <a:cs typeface="Karla"/>
                  <a:sym typeface="Karla"/>
                </a:rPr>
                <a:t>2</a:t>
              </a:r>
              <a:endParaRPr sz="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507" name="Google Shape;507;p42"/>
          <p:cNvSpPr txBox="1"/>
          <p:nvPr/>
        </p:nvSpPr>
        <p:spPr>
          <a:xfrm>
            <a:off x="1379850" y="1460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3377205" y="1460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Red is the colour of danger and courage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09" name="Google Shape;509;p42"/>
          <p:cNvSpPr txBox="1"/>
          <p:nvPr/>
        </p:nvSpPr>
        <p:spPr>
          <a:xfrm>
            <a:off x="5436010" y="1460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2418175" y="4368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4446255" y="4368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6474335" y="4368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18" name="Google Shape;518;p4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519" name="Google Shape;519;p43"/>
          <p:cNvGraphicFramePr/>
          <p:nvPr/>
        </p:nvGraphicFramePr>
        <p:xfrm>
          <a:off x="8411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{E430FC04-E60C-445B-9C84-749C2441B467}</a:tableStyleId>
              </a:tblPr>
              <a:tblGrid>
                <a:gridCol w="106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N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25" name="Google Shape;525;p4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942500" y="1559637"/>
            <a:ext cx="2974200" cy="158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STRENGTHS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4039735" y="1559637"/>
            <a:ext cx="2974200" cy="158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WEAKNESSES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942500" y="3274300"/>
            <a:ext cx="2974200" cy="158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Black is the color of ebony and of outer space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OPPORTUNITIES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4039735" y="3274300"/>
            <a:ext cx="2974200" cy="158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White is the color of milk and fresh snow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THREATS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2703232" y="1934625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4"/>
          <p:cNvSpPr/>
          <p:nvPr/>
        </p:nvSpPr>
        <p:spPr>
          <a:xfrm rot="5400000">
            <a:off x="2842973" y="1934625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4"/>
          <p:cNvSpPr/>
          <p:nvPr/>
        </p:nvSpPr>
        <p:spPr>
          <a:xfrm rot="10800000">
            <a:off x="2842973" y="20664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4"/>
          <p:cNvSpPr/>
          <p:nvPr/>
        </p:nvSpPr>
        <p:spPr>
          <a:xfrm rot="-5400000">
            <a:off x="2703232" y="20664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3259706" y="2438814"/>
            <a:ext cx="359450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535" name="Google Shape;535;p44"/>
          <p:cNvSpPr/>
          <p:nvPr/>
        </p:nvSpPr>
        <p:spPr>
          <a:xfrm>
            <a:off x="4240814" y="2446533"/>
            <a:ext cx="691108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536" name="Google Shape;536;p44"/>
          <p:cNvSpPr/>
          <p:nvPr/>
        </p:nvSpPr>
        <p:spPr>
          <a:xfrm>
            <a:off x="3225120" y="3501352"/>
            <a:ext cx="473091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537" name="Google Shape;537;p44"/>
          <p:cNvSpPr/>
          <p:nvPr/>
        </p:nvSpPr>
        <p:spPr>
          <a:xfrm>
            <a:off x="4355073" y="3509072"/>
            <a:ext cx="376744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43" name="Google Shape;543;p4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44" name="Google Shape;544;p45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Key Activities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8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Key Resources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6" name="Google Shape;546;p45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Value Propositions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7" name="Google Shape;547;p45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Customer Relationships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Channels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Customer Segments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Key Partners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8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Cost Structure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Revenue Streams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Insert your content</a:t>
            </a:r>
            <a:endParaRPr sz="9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53" name="Google Shape;553;p45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5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5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5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45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58" name="Google Shape;558;p45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45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61" name="Google Shape;561;p45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45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69" name="Google Shape;569;p4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45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81" name="Google Shape;581;p45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45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32" name="Google Shape;632;p48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8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34" name="Google Shape;634;p48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8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8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8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8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8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8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8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8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8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8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8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8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8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8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8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8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8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8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8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8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8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8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8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8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8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48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48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48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8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8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8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8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8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8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48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48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48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48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48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8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8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8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8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48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48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0" name="Google Shape;680;p4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681" name="Google Shape;681;p48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82" name="Google Shape;682;p48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48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48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8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8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8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8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8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8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8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8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8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8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8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8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8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8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8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8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8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8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8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04" name="Google Shape;704;p48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05" name="Google Shape;705;p48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06" name="Google Shape;706;p48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LOW VALUE 1</a:t>
            </a:r>
            <a:endParaRPr sz="8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7" name="Google Shape;707;p48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HIGH VALUE 1</a:t>
            </a:r>
            <a:endParaRPr sz="8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LOW VALUE 2</a:t>
            </a:r>
            <a:endParaRPr sz="8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9" name="Google Shape;709;p48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HIGH VALUE 2</a:t>
            </a:r>
            <a:endParaRPr sz="8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Our company</a:t>
            </a:r>
            <a:endParaRPr sz="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Competitor</a:t>
            </a:r>
            <a:endParaRPr sz="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2" name="Google Shape;712;p48"/>
          <p:cNvSpPr/>
          <p:nvPr/>
        </p:nvSpPr>
        <p:spPr>
          <a:xfrm>
            <a:off x="1310125" y="3398850"/>
            <a:ext cx="876000" cy="87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Competitor</a:t>
            </a:r>
            <a:endParaRPr sz="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5577725" y="2948000"/>
            <a:ext cx="779700" cy="779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Competitor</a:t>
            </a:r>
            <a:endParaRPr sz="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Competitor</a:t>
            </a:r>
            <a:endParaRPr sz="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4768850" y="564625"/>
            <a:ext cx="779700" cy="77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Competitor</a:t>
            </a:r>
            <a:endParaRPr sz="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Competitor</a:t>
            </a:r>
            <a:endParaRPr sz="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723" name="Google Shape;723;p49"/>
          <p:cNvGraphicFramePr/>
          <p:nvPr/>
        </p:nvGraphicFramePr>
        <p:xfrm>
          <a:off x="932050" y="155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{022F8888-6F45-44FD-ABB7-5584A37B8921}</a:tableStyleId>
              </a:tblPr>
              <a:tblGrid>
                <a:gridCol w="78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7D8B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0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This means that you can: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Karla"/>
              <a:buChar char="●"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Resize them without losing quality.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Karla"/>
              <a:buChar char="●"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Change line color, width and style.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Isn’t that nice? :)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Examples: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729" name="Google Shape;729;p50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30" name="Google Shape;730;p5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5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45" name="Google Shape;745;p5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50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51" name="Google Shape;751;p5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50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0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50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59" name="Google Shape;759;p5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" name="Google Shape;763;p50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4" name="Google Shape;764;p5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65" name="Google Shape;765;p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50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73" name="Google Shape;773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50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0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0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0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50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82" name="Google Shape;782;p5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5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85" name="Google Shape;785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50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88" name="Google Shape;788;p50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50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92" name="Google Shape;792;p5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50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800" name="Google Shape;800;p5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50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07" name="Google Shape;807;p5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50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50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13" name="Google Shape;813;p5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50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16" name="Google Shape;816;p5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50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22" name="Google Shape;822;p5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5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25" name="Google Shape;825;p5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50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33" name="Google Shape;833;p5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50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39" name="Google Shape;839;p5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50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48" name="Google Shape;848;p50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50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53" name="Google Shape;853;p5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50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58" name="Google Shape;858;p50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50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63" name="Google Shape;863;p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5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66" name="Google Shape;866;p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50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69" name="Google Shape;869;p5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50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50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73" name="Google Shape;873;p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50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76" name="Google Shape;876;p5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50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0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50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87" name="Google Shape;887;p5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50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" name="Google Shape;890;p50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91" name="Google Shape;891;p5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50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94" name="Google Shape;894;p5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50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99" name="Google Shape;899;p5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50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50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04" name="Google Shape;904;p5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0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11" name="Google Shape;911;p5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50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21" name="Google Shape;921;p5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5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25" name="Google Shape;925;p5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50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29" name="Google Shape;929;p5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5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35" name="Google Shape;935;p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50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38" name="Google Shape;938;p5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50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46" name="Google Shape;946;p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50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53" name="Google Shape;953;p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50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56" name="Google Shape;956;p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50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50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0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50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5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65" name="Google Shape;965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50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74" name="Google Shape;974;p5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50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77" name="Google Shape;977;p50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50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84" name="Google Shape;984;p5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50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92" name="Google Shape;992;p5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96" name="Google Shape;996;p5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50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003" name="Google Shape;1003;p5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50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07" name="Google Shape;1007;p50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50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11" name="Google Shape;1011;p50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50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17" name="Google Shape;1017;p5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5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45" name="Google Shape;1045;p5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50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69" name="Google Shape;1069;p5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0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84" name="Google Shape;1084;p5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50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88" name="Google Shape;1088;p50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5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95" name="Google Shape;1095;p5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50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04" name="Google Shape;1104;p5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50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08" name="Google Shape;1108;p50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50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14" name="Google Shape;1114;p5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50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22" name="Google Shape;1122;p5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50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29" name="Google Shape;1129;p5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50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139" name="Google Shape;1139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0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51" name="Google Shape;1151;p50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50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57" name="Google Shape;1157;p50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" name="Google Shape;1164;p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65" name="Google Shape;1165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5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68" name="Google Shape;1168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5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71" name="Google Shape;1171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" name="Google Shape;1173;p50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50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5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51"/>
          <p:cNvGrpSpPr/>
          <p:nvPr/>
        </p:nvGrpSpPr>
        <p:grpSpPr>
          <a:xfrm>
            <a:off x="2345738" y="1550127"/>
            <a:ext cx="445718" cy="445753"/>
            <a:chOff x="3706812" y="1035050"/>
            <a:chExt cx="4792662" cy="4787899"/>
          </a:xfrm>
        </p:grpSpPr>
        <p:sp>
          <p:nvSpPr>
            <p:cNvPr id="1182" name="Google Shape;1182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51"/>
          <p:cNvGrpSpPr/>
          <p:nvPr/>
        </p:nvGrpSpPr>
        <p:grpSpPr>
          <a:xfrm>
            <a:off x="1066243" y="1550157"/>
            <a:ext cx="443331" cy="445437"/>
            <a:chOff x="1400175" y="1220787"/>
            <a:chExt cx="4473575" cy="4476750"/>
          </a:xfrm>
        </p:grpSpPr>
        <p:sp>
          <p:nvSpPr>
            <p:cNvPr id="1189" name="Google Shape;1189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51"/>
          <p:cNvGrpSpPr/>
          <p:nvPr/>
        </p:nvGrpSpPr>
        <p:grpSpPr>
          <a:xfrm>
            <a:off x="424896" y="1550171"/>
            <a:ext cx="446045" cy="445465"/>
            <a:chOff x="1649412" y="927100"/>
            <a:chExt cx="5011737" cy="5016500"/>
          </a:xfrm>
        </p:grpSpPr>
        <p:sp>
          <p:nvSpPr>
            <p:cNvPr id="1194" name="Google Shape;1194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51"/>
          <p:cNvGrpSpPr/>
          <p:nvPr/>
        </p:nvGrpSpPr>
        <p:grpSpPr>
          <a:xfrm>
            <a:off x="1705247" y="1550424"/>
            <a:ext cx="444870" cy="445286"/>
            <a:chOff x="1301750" y="920750"/>
            <a:chExt cx="5095875" cy="5100637"/>
          </a:xfrm>
        </p:grpSpPr>
        <p:sp>
          <p:nvSpPr>
            <p:cNvPr id="1198" name="Google Shape;1198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51"/>
          <p:cNvGrpSpPr/>
          <p:nvPr/>
        </p:nvGrpSpPr>
        <p:grpSpPr>
          <a:xfrm>
            <a:off x="3628420" y="1550333"/>
            <a:ext cx="445621" cy="445591"/>
            <a:chOff x="5732756" y="2682276"/>
            <a:chExt cx="719905" cy="719856"/>
          </a:xfrm>
        </p:grpSpPr>
        <p:sp>
          <p:nvSpPr>
            <p:cNvPr id="1204" name="Google Shape;1204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51"/>
          <p:cNvGrpSpPr/>
          <p:nvPr/>
        </p:nvGrpSpPr>
        <p:grpSpPr>
          <a:xfrm>
            <a:off x="4269737" y="1550327"/>
            <a:ext cx="445627" cy="445604"/>
            <a:chOff x="6768809" y="2682265"/>
            <a:chExt cx="719915" cy="719877"/>
          </a:xfrm>
        </p:grpSpPr>
        <p:sp>
          <p:nvSpPr>
            <p:cNvPr id="1208" name="Google Shape;1208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51"/>
          <p:cNvGrpSpPr/>
          <p:nvPr/>
        </p:nvGrpSpPr>
        <p:grpSpPr>
          <a:xfrm>
            <a:off x="4911059" y="1550356"/>
            <a:ext cx="445753" cy="445545"/>
            <a:chOff x="7804870" y="2682313"/>
            <a:chExt cx="720118" cy="719782"/>
          </a:xfrm>
        </p:grpSpPr>
        <p:sp>
          <p:nvSpPr>
            <p:cNvPr id="1213" name="Google Shape;1213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8" name="Google Shape;1218;p51"/>
          <p:cNvGrpSpPr/>
          <p:nvPr/>
        </p:nvGrpSpPr>
        <p:grpSpPr>
          <a:xfrm>
            <a:off x="5552507" y="1550125"/>
            <a:ext cx="446293" cy="446006"/>
            <a:chOff x="8841135" y="2681940"/>
            <a:chExt cx="720990" cy="720527"/>
          </a:xfrm>
        </p:grpSpPr>
        <p:sp>
          <p:nvSpPr>
            <p:cNvPr id="1219" name="Google Shape;1219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51"/>
          <p:cNvGrpSpPr/>
          <p:nvPr/>
        </p:nvGrpSpPr>
        <p:grpSpPr>
          <a:xfrm>
            <a:off x="2986505" y="1550057"/>
            <a:ext cx="445260" cy="445260"/>
            <a:chOff x="4103687" y="1439862"/>
            <a:chExt cx="3986212" cy="3986211"/>
          </a:xfrm>
        </p:grpSpPr>
        <p:sp>
          <p:nvSpPr>
            <p:cNvPr id="1226" name="Google Shape;1226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8" name="Google Shape;1228;p51"/>
          <p:cNvGrpSpPr/>
          <p:nvPr/>
        </p:nvGrpSpPr>
        <p:grpSpPr>
          <a:xfrm>
            <a:off x="6194495" y="1550361"/>
            <a:ext cx="445803" cy="445535"/>
            <a:chOff x="9878272" y="2682320"/>
            <a:chExt cx="720199" cy="719767"/>
          </a:xfrm>
        </p:grpSpPr>
        <p:sp>
          <p:nvSpPr>
            <p:cNvPr id="1229" name="Google Shape;1229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51"/>
          <p:cNvGrpSpPr/>
          <p:nvPr/>
        </p:nvGrpSpPr>
        <p:grpSpPr>
          <a:xfrm>
            <a:off x="6835993" y="1550278"/>
            <a:ext cx="445700" cy="445701"/>
            <a:chOff x="10914618" y="2682187"/>
            <a:chExt cx="720033" cy="720033"/>
          </a:xfrm>
        </p:grpSpPr>
        <p:sp>
          <p:nvSpPr>
            <p:cNvPr id="1233" name="Google Shape;1233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51"/>
          <p:cNvGrpSpPr/>
          <p:nvPr/>
        </p:nvGrpSpPr>
        <p:grpSpPr>
          <a:xfrm>
            <a:off x="1059514" y="843057"/>
            <a:ext cx="361521" cy="445816"/>
            <a:chOff x="1582665" y="1011072"/>
            <a:chExt cx="584040" cy="720220"/>
          </a:xfrm>
        </p:grpSpPr>
        <p:sp>
          <p:nvSpPr>
            <p:cNvPr id="1240" name="Google Shape;1240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51"/>
          <p:cNvGrpSpPr/>
          <p:nvPr/>
        </p:nvGrpSpPr>
        <p:grpSpPr>
          <a:xfrm>
            <a:off x="1660898" y="843078"/>
            <a:ext cx="379481" cy="445796"/>
            <a:chOff x="2554206" y="1011105"/>
            <a:chExt cx="613055" cy="720187"/>
          </a:xfrm>
        </p:grpSpPr>
        <p:sp>
          <p:nvSpPr>
            <p:cNvPr id="1246" name="Google Shape;1246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51"/>
          <p:cNvGrpSpPr/>
          <p:nvPr/>
        </p:nvGrpSpPr>
        <p:grpSpPr>
          <a:xfrm>
            <a:off x="6209073" y="797418"/>
            <a:ext cx="460705" cy="491455"/>
            <a:chOff x="9901824" y="937343"/>
            <a:chExt cx="744273" cy="793950"/>
          </a:xfrm>
        </p:grpSpPr>
        <p:grpSp>
          <p:nvGrpSpPr>
            <p:cNvPr id="1250" name="Google Shape;1250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51" name="Google Shape;1251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1" name="Google Shape;1261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7" name="Google Shape;1267;p51"/>
          <p:cNvGrpSpPr/>
          <p:nvPr/>
        </p:nvGrpSpPr>
        <p:grpSpPr>
          <a:xfrm>
            <a:off x="2280242" y="843244"/>
            <a:ext cx="369868" cy="445629"/>
            <a:chOff x="3554761" y="1011374"/>
            <a:chExt cx="597525" cy="719918"/>
          </a:xfrm>
        </p:grpSpPr>
        <p:sp>
          <p:nvSpPr>
            <p:cNvPr id="1268" name="Google Shape;1268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2" name="Google Shape;1272;p51"/>
          <p:cNvGrpSpPr/>
          <p:nvPr/>
        </p:nvGrpSpPr>
        <p:grpSpPr>
          <a:xfrm>
            <a:off x="2889972" y="843032"/>
            <a:ext cx="370755" cy="445841"/>
            <a:chOff x="4539787" y="1011032"/>
            <a:chExt cx="598958" cy="720261"/>
          </a:xfrm>
        </p:grpSpPr>
        <p:sp>
          <p:nvSpPr>
            <p:cNvPr id="1273" name="Google Shape;1273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51"/>
          <p:cNvGrpSpPr/>
          <p:nvPr/>
        </p:nvGrpSpPr>
        <p:grpSpPr>
          <a:xfrm>
            <a:off x="3500590" y="843140"/>
            <a:ext cx="366917" cy="445733"/>
            <a:chOff x="5526246" y="1011207"/>
            <a:chExt cx="592758" cy="720086"/>
          </a:xfrm>
        </p:grpSpPr>
        <p:sp>
          <p:nvSpPr>
            <p:cNvPr id="1279" name="Google Shape;1279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51"/>
          <p:cNvGrpSpPr/>
          <p:nvPr/>
        </p:nvGrpSpPr>
        <p:grpSpPr>
          <a:xfrm>
            <a:off x="455358" y="843134"/>
            <a:ext cx="364294" cy="445740"/>
            <a:chOff x="606645" y="1011196"/>
            <a:chExt cx="588520" cy="720096"/>
          </a:xfrm>
        </p:grpSpPr>
        <p:sp>
          <p:nvSpPr>
            <p:cNvPr id="1286" name="Google Shape;1286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0" name="Google Shape;1290;p51"/>
          <p:cNvGrpSpPr/>
          <p:nvPr/>
        </p:nvGrpSpPr>
        <p:grpSpPr>
          <a:xfrm>
            <a:off x="6909641" y="843111"/>
            <a:ext cx="298405" cy="445762"/>
            <a:chOff x="11033597" y="1011159"/>
            <a:chExt cx="482075" cy="720133"/>
          </a:xfrm>
        </p:grpSpPr>
        <p:sp>
          <p:nvSpPr>
            <p:cNvPr id="1291" name="Google Shape;1291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51"/>
          <p:cNvGrpSpPr/>
          <p:nvPr/>
        </p:nvGrpSpPr>
        <p:grpSpPr>
          <a:xfrm>
            <a:off x="5508506" y="797418"/>
            <a:ext cx="460705" cy="491455"/>
            <a:chOff x="8770051" y="937343"/>
            <a:chExt cx="744273" cy="793950"/>
          </a:xfrm>
        </p:grpSpPr>
        <p:sp>
          <p:nvSpPr>
            <p:cNvPr id="1296" name="Google Shape;1296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302" name="Google Shape;1302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2" name="Google Shape;1312;p51"/>
          <p:cNvGrpSpPr/>
          <p:nvPr/>
        </p:nvGrpSpPr>
        <p:grpSpPr>
          <a:xfrm>
            <a:off x="4107370" y="797418"/>
            <a:ext cx="460705" cy="491455"/>
            <a:chOff x="6506504" y="937343"/>
            <a:chExt cx="744273" cy="793950"/>
          </a:xfrm>
        </p:grpSpPr>
        <p:sp>
          <p:nvSpPr>
            <p:cNvPr id="1313" name="Google Shape;1313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6" name="Google Shape;1316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317" name="Google Shape;1317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7" name="Google Shape;1327;p51"/>
          <p:cNvGrpSpPr/>
          <p:nvPr/>
        </p:nvGrpSpPr>
        <p:grpSpPr>
          <a:xfrm>
            <a:off x="4807938" y="797418"/>
            <a:ext cx="460705" cy="491455"/>
            <a:chOff x="7638277" y="937343"/>
            <a:chExt cx="744273" cy="793950"/>
          </a:xfrm>
        </p:grpSpPr>
        <p:sp>
          <p:nvSpPr>
            <p:cNvPr id="1328" name="Google Shape;1328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2" name="Google Shape;1332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333" name="Google Shape;1333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3" name="Google Shape;1343;p51"/>
          <p:cNvGrpSpPr/>
          <p:nvPr/>
        </p:nvGrpSpPr>
        <p:grpSpPr>
          <a:xfrm>
            <a:off x="2348048" y="2986973"/>
            <a:ext cx="445779" cy="400764"/>
            <a:chOff x="3778727" y="4460423"/>
            <a:chExt cx="720160" cy="647438"/>
          </a:xfrm>
        </p:grpSpPr>
        <p:sp>
          <p:nvSpPr>
            <p:cNvPr id="1344" name="Google Shape;1344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51"/>
          <p:cNvGrpSpPr/>
          <p:nvPr/>
        </p:nvGrpSpPr>
        <p:grpSpPr>
          <a:xfrm>
            <a:off x="424933" y="2972048"/>
            <a:ext cx="445680" cy="430613"/>
            <a:chOff x="557494" y="4436312"/>
            <a:chExt cx="720000" cy="695660"/>
          </a:xfrm>
        </p:grpSpPr>
        <p:sp>
          <p:nvSpPr>
            <p:cNvPr id="1352" name="Google Shape;1352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6" name="Google Shape;1356;p51"/>
          <p:cNvGrpSpPr/>
          <p:nvPr/>
        </p:nvGrpSpPr>
        <p:grpSpPr>
          <a:xfrm>
            <a:off x="3630155" y="2964459"/>
            <a:ext cx="445833" cy="445792"/>
            <a:chOff x="5926265" y="4424051"/>
            <a:chExt cx="720246" cy="720181"/>
          </a:xfrm>
        </p:grpSpPr>
        <p:sp>
          <p:nvSpPr>
            <p:cNvPr id="1357" name="Google Shape;1357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51"/>
          <p:cNvGrpSpPr/>
          <p:nvPr/>
        </p:nvGrpSpPr>
        <p:grpSpPr>
          <a:xfrm>
            <a:off x="1065916" y="2984013"/>
            <a:ext cx="445680" cy="406684"/>
            <a:chOff x="1631150" y="4455641"/>
            <a:chExt cx="720000" cy="657002"/>
          </a:xfrm>
        </p:grpSpPr>
        <p:sp>
          <p:nvSpPr>
            <p:cNvPr id="1362" name="Google Shape;1362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51"/>
          <p:cNvGrpSpPr/>
          <p:nvPr/>
        </p:nvGrpSpPr>
        <p:grpSpPr>
          <a:xfrm>
            <a:off x="1706945" y="2983429"/>
            <a:ext cx="445680" cy="407853"/>
            <a:chOff x="2704878" y="4454697"/>
            <a:chExt cx="720000" cy="658889"/>
          </a:xfrm>
        </p:grpSpPr>
        <p:sp>
          <p:nvSpPr>
            <p:cNvPr id="1368" name="Google Shape;1368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51"/>
          <p:cNvGrpSpPr/>
          <p:nvPr/>
        </p:nvGrpSpPr>
        <p:grpSpPr>
          <a:xfrm>
            <a:off x="2989216" y="2985387"/>
            <a:ext cx="445549" cy="403935"/>
            <a:chOff x="4852681" y="4457861"/>
            <a:chExt cx="719788" cy="652561"/>
          </a:xfrm>
        </p:grpSpPr>
        <p:sp>
          <p:nvSpPr>
            <p:cNvPr id="1375" name="Google Shape;1375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51"/>
          <p:cNvGrpSpPr/>
          <p:nvPr/>
        </p:nvGrpSpPr>
        <p:grpSpPr>
          <a:xfrm>
            <a:off x="4271377" y="2975824"/>
            <a:ext cx="445818" cy="423063"/>
            <a:chOff x="7000306" y="4442411"/>
            <a:chExt cx="720224" cy="683463"/>
          </a:xfrm>
        </p:grpSpPr>
        <p:sp>
          <p:nvSpPr>
            <p:cNvPr id="1379" name="Google Shape;1379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51"/>
          <p:cNvGrpSpPr/>
          <p:nvPr/>
        </p:nvGrpSpPr>
        <p:grpSpPr>
          <a:xfrm>
            <a:off x="4912585" y="2973621"/>
            <a:ext cx="445779" cy="427468"/>
            <a:chOff x="8074325" y="4438852"/>
            <a:chExt cx="720160" cy="690579"/>
          </a:xfrm>
        </p:grpSpPr>
        <p:sp>
          <p:nvSpPr>
            <p:cNvPr id="1385" name="Google Shape;1385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51"/>
          <p:cNvGrpSpPr/>
          <p:nvPr/>
        </p:nvGrpSpPr>
        <p:grpSpPr>
          <a:xfrm>
            <a:off x="6194930" y="2987570"/>
            <a:ext cx="445629" cy="399565"/>
            <a:chOff x="9878975" y="4425243"/>
            <a:chExt cx="719918" cy="645502"/>
          </a:xfrm>
        </p:grpSpPr>
        <p:sp>
          <p:nvSpPr>
            <p:cNvPr id="1392" name="Google Shape;1392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51"/>
          <p:cNvGrpSpPr/>
          <p:nvPr/>
        </p:nvGrpSpPr>
        <p:grpSpPr>
          <a:xfrm>
            <a:off x="6835947" y="2976371"/>
            <a:ext cx="445785" cy="421964"/>
            <a:chOff x="10914544" y="4407150"/>
            <a:chExt cx="720170" cy="681687"/>
          </a:xfrm>
        </p:grpSpPr>
        <p:sp>
          <p:nvSpPr>
            <p:cNvPr id="1396" name="Google Shape;1396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51"/>
          <p:cNvGrpSpPr/>
          <p:nvPr/>
        </p:nvGrpSpPr>
        <p:grpSpPr>
          <a:xfrm>
            <a:off x="5553737" y="2984485"/>
            <a:ext cx="445805" cy="405735"/>
            <a:chOff x="8843122" y="4420259"/>
            <a:chExt cx="720202" cy="655469"/>
          </a:xfrm>
        </p:grpSpPr>
        <p:sp>
          <p:nvSpPr>
            <p:cNvPr id="1401" name="Google Shape;1401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1"/>
          <p:cNvGrpSpPr/>
          <p:nvPr/>
        </p:nvGrpSpPr>
        <p:grpSpPr>
          <a:xfrm>
            <a:off x="2356607" y="2283047"/>
            <a:ext cx="445812" cy="394518"/>
            <a:chOff x="1510757" y="3225422"/>
            <a:chExt cx="720214" cy="637347"/>
          </a:xfrm>
        </p:grpSpPr>
        <p:sp>
          <p:nvSpPr>
            <p:cNvPr id="1408" name="Google Shape;1408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5" name="Google Shape;1415;p51"/>
          <p:cNvGrpSpPr/>
          <p:nvPr/>
        </p:nvGrpSpPr>
        <p:grpSpPr>
          <a:xfrm>
            <a:off x="3047998" y="2300567"/>
            <a:ext cx="445767" cy="359478"/>
            <a:chOff x="2595501" y="3253725"/>
            <a:chExt cx="720141" cy="580739"/>
          </a:xfrm>
        </p:grpSpPr>
        <p:sp>
          <p:nvSpPr>
            <p:cNvPr id="1416" name="Google Shape;1416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1"/>
          <p:cNvGrpSpPr/>
          <p:nvPr/>
        </p:nvGrpSpPr>
        <p:grpSpPr>
          <a:xfrm>
            <a:off x="4430669" y="2257535"/>
            <a:ext cx="443879" cy="445541"/>
            <a:chOff x="4764809" y="3184208"/>
            <a:chExt cx="717090" cy="719775"/>
          </a:xfrm>
        </p:grpSpPr>
        <p:sp>
          <p:nvSpPr>
            <p:cNvPr id="1421" name="Google Shape;1421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1"/>
          <p:cNvGrpSpPr/>
          <p:nvPr/>
        </p:nvGrpSpPr>
        <p:grpSpPr>
          <a:xfrm>
            <a:off x="3739345" y="2286500"/>
            <a:ext cx="445746" cy="387612"/>
            <a:chOff x="3680173" y="3231000"/>
            <a:chExt cx="720106" cy="626190"/>
          </a:xfrm>
        </p:grpSpPr>
        <p:sp>
          <p:nvSpPr>
            <p:cNvPr id="1425" name="Google Shape;1425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51"/>
          <p:cNvGrpSpPr/>
          <p:nvPr/>
        </p:nvGrpSpPr>
        <p:grpSpPr>
          <a:xfrm>
            <a:off x="5811432" y="2257496"/>
            <a:ext cx="443283" cy="445620"/>
            <a:chOff x="6931035" y="3184144"/>
            <a:chExt cx="716128" cy="719903"/>
          </a:xfrm>
        </p:grpSpPr>
        <p:sp>
          <p:nvSpPr>
            <p:cNvPr id="1429" name="Google Shape;1429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3" name="Google Shape;1433;p51"/>
          <p:cNvGrpSpPr/>
          <p:nvPr/>
        </p:nvGrpSpPr>
        <p:grpSpPr>
          <a:xfrm>
            <a:off x="5120126" y="2257448"/>
            <a:ext cx="445727" cy="445714"/>
            <a:chOff x="5846429" y="3184067"/>
            <a:chExt cx="720076" cy="720055"/>
          </a:xfrm>
        </p:grpSpPr>
        <p:sp>
          <p:nvSpPr>
            <p:cNvPr id="1434" name="Google Shape;1434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8" name="Google Shape;1438;p51"/>
          <p:cNvGrpSpPr/>
          <p:nvPr/>
        </p:nvGrpSpPr>
        <p:grpSpPr>
          <a:xfrm>
            <a:off x="1807331" y="2257393"/>
            <a:ext cx="303698" cy="445825"/>
            <a:chOff x="655600" y="3183978"/>
            <a:chExt cx="490627" cy="720234"/>
          </a:xfrm>
        </p:grpSpPr>
        <p:sp>
          <p:nvSpPr>
            <p:cNvPr id="1439" name="Google Shape;1439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4" name="Google Shape;1444;p51"/>
          <p:cNvGrpSpPr/>
          <p:nvPr/>
        </p:nvGrpSpPr>
        <p:grpSpPr>
          <a:xfrm>
            <a:off x="6500293" y="2257509"/>
            <a:ext cx="189785" cy="445592"/>
            <a:chOff x="8011692" y="3184166"/>
            <a:chExt cx="306600" cy="719859"/>
          </a:xfrm>
        </p:grpSpPr>
        <p:sp>
          <p:nvSpPr>
            <p:cNvPr id="1445" name="Google Shape;1445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1" name="Google Shape;1451;p51"/>
          <p:cNvGrpSpPr/>
          <p:nvPr/>
        </p:nvGrpSpPr>
        <p:grpSpPr>
          <a:xfrm>
            <a:off x="6935080" y="2257259"/>
            <a:ext cx="246199" cy="445516"/>
            <a:chOff x="4556125" y="630237"/>
            <a:chExt cx="3081338" cy="5568950"/>
          </a:xfrm>
        </p:grpSpPr>
        <p:sp>
          <p:nvSpPr>
            <p:cNvPr id="1452" name="Google Shape;1452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51"/>
          <p:cNvGrpSpPr/>
          <p:nvPr/>
        </p:nvGrpSpPr>
        <p:grpSpPr>
          <a:xfrm>
            <a:off x="1116103" y="2257459"/>
            <a:ext cx="445768" cy="445697"/>
            <a:chOff x="1674084" y="3214987"/>
            <a:chExt cx="720142" cy="720027"/>
          </a:xfrm>
        </p:grpSpPr>
        <p:sp>
          <p:nvSpPr>
            <p:cNvPr id="1460" name="Google Shape;1460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2" name="Google Shape;1472;p51"/>
          <p:cNvGrpSpPr/>
          <p:nvPr/>
        </p:nvGrpSpPr>
        <p:grpSpPr>
          <a:xfrm>
            <a:off x="424944" y="2257421"/>
            <a:ext cx="445578" cy="445773"/>
            <a:chOff x="557511" y="3214925"/>
            <a:chExt cx="719836" cy="720150"/>
          </a:xfrm>
        </p:grpSpPr>
        <p:sp>
          <p:nvSpPr>
            <p:cNvPr id="1473" name="Google Shape;1473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7" name="Google Shape;1477;p51"/>
          <p:cNvGrpSpPr/>
          <p:nvPr/>
        </p:nvGrpSpPr>
        <p:grpSpPr>
          <a:xfrm>
            <a:off x="368827" y="3693756"/>
            <a:ext cx="445905" cy="400522"/>
            <a:chOff x="1147762" y="1131887"/>
            <a:chExt cx="5137150" cy="4619626"/>
          </a:xfrm>
        </p:grpSpPr>
        <p:sp>
          <p:nvSpPr>
            <p:cNvPr id="1478" name="Google Shape;1478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1" name="Google Shape;1481;p51"/>
          <p:cNvGrpSpPr/>
          <p:nvPr/>
        </p:nvGrpSpPr>
        <p:grpSpPr>
          <a:xfrm>
            <a:off x="1166156" y="3687410"/>
            <a:ext cx="445901" cy="413282"/>
            <a:chOff x="1570037" y="1341437"/>
            <a:chExt cx="4943475" cy="4576762"/>
          </a:xfrm>
        </p:grpSpPr>
        <p:sp>
          <p:nvSpPr>
            <p:cNvPr id="1482" name="Google Shape;1482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51"/>
          <p:cNvGrpSpPr/>
          <p:nvPr/>
        </p:nvGrpSpPr>
        <p:grpSpPr>
          <a:xfrm>
            <a:off x="3651479" y="3671511"/>
            <a:ext cx="441332" cy="445721"/>
            <a:chOff x="5770007" y="5489899"/>
            <a:chExt cx="712976" cy="720067"/>
          </a:xfrm>
        </p:grpSpPr>
        <p:sp>
          <p:nvSpPr>
            <p:cNvPr id="1489" name="Google Shape;1489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7" name="Google Shape;1497;p51"/>
          <p:cNvGrpSpPr/>
          <p:nvPr/>
        </p:nvGrpSpPr>
        <p:grpSpPr>
          <a:xfrm>
            <a:off x="4444270" y="3693981"/>
            <a:ext cx="445651" cy="400824"/>
            <a:chOff x="7050768" y="5526199"/>
            <a:chExt cx="719953" cy="647534"/>
          </a:xfrm>
        </p:grpSpPr>
        <p:sp>
          <p:nvSpPr>
            <p:cNvPr id="1498" name="Google Shape;1498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0" name="Google Shape;1510;p51"/>
          <p:cNvGrpSpPr/>
          <p:nvPr/>
        </p:nvGrpSpPr>
        <p:grpSpPr>
          <a:xfrm>
            <a:off x="6038786" y="3694051"/>
            <a:ext cx="445681" cy="400651"/>
            <a:chOff x="9626723" y="5526313"/>
            <a:chExt cx="720002" cy="647256"/>
          </a:xfrm>
        </p:grpSpPr>
        <p:sp>
          <p:nvSpPr>
            <p:cNvPr id="1511" name="Google Shape;1511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3" name="Google Shape;1523;p51"/>
          <p:cNvGrpSpPr/>
          <p:nvPr/>
        </p:nvGrpSpPr>
        <p:grpSpPr>
          <a:xfrm>
            <a:off x="6836026" y="3671488"/>
            <a:ext cx="445582" cy="445743"/>
            <a:chOff x="10914672" y="5489861"/>
            <a:chExt cx="719842" cy="720102"/>
          </a:xfrm>
        </p:grpSpPr>
        <p:sp>
          <p:nvSpPr>
            <p:cNvPr id="1524" name="Google Shape;1524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51"/>
          <p:cNvGrpSpPr/>
          <p:nvPr/>
        </p:nvGrpSpPr>
        <p:grpSpPr>
          <a:xfrm>
            <a:off x="5241486" y="3681752"/>
            <a:ext cx="445821" cy="425246"/>
            <a:chOff x="8338678" y="5506443"/>
            <a:chExt cx="720227" cy="686988"/>
          </a:xfrm>
        </p:grpSpPr>
        <p:sp>
          <p:nvSpPr>
            <p:cNvPr id="1537" name="Google Shape;1537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3" name="Google Shape;1543;p51"/>
          <p:cNvGrpSpPr/>
          <p:nvPr/>
        </p:nvGrpSpPr>
        <p:grpSpPr>
          <a:xfrm>
            <a:off x="1963143" y="3736342"/>
            <a:ext cx="1336824" cy="316035"/>
            <a:chOff x="3042485" y="5594633"/>
            <a:chExt cx="2159652" cy="510557"/>
          </a:xfrm>
        </p:grpSpPr>
        <p:sp>
          <p:nvSpPr>
            <p:cNvPr id="1544" name="Google Shape;1544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51"/>
          <p:cNvGrpSpPr/>
          <p:nvPr/>
        </p:nvGrpSpPr>
        <p:grpSpPr>
          <a:xfrm>
            <a:off x="6074883" y="4378458"/>
            <a:ext cx="373053" cy="445791"/>
            <a:chOff x="8095060" y="5664590"/>
            <a:chExt cx="497404" cy="594389"/>
          </a:xfrm>
        </p:grpSpPr>
        <p:grpSp>
          <p:nvGrpSpPr>
            <p:cNvPr id="1560" name="Google Shape;1560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61" name="Google Shape;1561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4" name="Google Shape;1564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65" name="Google Shape;1565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8" name="Google Shape;1568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69" name="Google Shape;1569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2" name="Google Shape;1572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73" name="Google Shape;1573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76" name="Google Shape;1576;p51"/>
          <p:cNvGrpSpPr/>
          <p:nvPr/>
        </p:nvGrpSpPr>
        <p:grpSpPr>
          <a:xfrm>
            <a:off x="2157675" y="4378486"/>
            <a:ext cx="557162" cy="445734"/>
            <a:chOff x="4607809" y="5664627"/>
            <a:chExt cx="742883" cy="594312"/>
          </a:xfrm>
        </p:grpSpPr>
        <p:sp>
          <p:nvSpPr>
            <p:cNvPr id="1577" name="Google Shape;1577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5" name="Google Shape;1585;p51"/>
          <p:cNvGrpSpPr/>
          <p:nvPr/>
        </p:nvGrpSpPr>
        <p:grpSpPr>
          <a:xfrm>
            <a:off x="3260740" y="4378543"/>
            <a:ext cx="1079865" cy="445620"/>
            <a:chOff x="2571250" y="5664711"/>
            <a:chExt cx="1439820" cy="594160"/>
          </a:xfrm>
        </p:grpSpPr>
        <p:sp>
          <p:nvSpPr>
            <p:cNvPr id="1586" name="Google Shape;1586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0" name="Google Shape;1610;p51"/>
          <p:cNvGrpSpPr/>
          <p:nvPr/>
        </p:nvGrpSpPr>
        <p:grpSpPr>
          <a:xfrm>
            <a:off x="4886509" y="4378335"/>
            <a:ext cx="642470" cy="446036"/>
            <a:chOff x="6332670" y="5663946"/>
            <a:chExt cx="856627" cy="594715"/>
          </a:xfrm>
        </p:grpSpPr>
        <p:grpSp>
          <p:nvGrpSpPr>
            <p:cNvPr id="1611" name="Google Shape;1611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612" name="Google Shape;1612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4" name="Google Shape;1614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615" name="Google Shape;1615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7" name="Google Shape;1617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618" name="Google Shape;1618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20" name="Google Shape;1620;p51"/>
          <p:cNvSpPr txBox="1">
            <a:spLocks noGrp="1"/>
          </p:cNvSpPr>
          <p:nvPr>
            <p:ph type="title"/>
          </p:nvPr>
        </p:nvSpPr>
        <p:spPr>
          <a:xfrm>
            <a:off x="45535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21" name="Google Shape;1621;p5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1622" name="Google Shape;1622;p51"/>
          <p:cNvGrpSpPr/>
          <p:nvPr/>
        </p:nvGrpSpPr>
        <p:grpSpPr>
          <a:xfrm>
            <a:off x="1166008" y="4379878"/>
            <a:ext cx="445738" cy="442950"/>
            <a:chOff x="1442627" y="5710929"/>
            <a:chExt cx="594318" cy="590600"/>
          </a:xfrm>
        </p:grpSpPr>
        <p:sp>
          <p:nvSpPr>
            <p:cNvPr id="1623" name="Google Shape;1623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7D8B"/>
        </a:solidFill>
        <a:effectLst/>
      </p:bgPr>
    </p:bg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52"/>
          <p:cNvSpPr txBox="1"/>
          <p:nvPr/>
        </p:nvSpPr>
        <p:spPr>
          <a:xfrm>
            <a:off x="915875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You can also use any emoji as an icon!</a:t>
            </a:r>
            <a:endParaRPr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And of course it resizes without losing quality.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How? Follow Google instructions https://twitter.com/googledocs/status/730087240156643328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2" name="Google Shape;1632;p52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Karla"/>
                <a:ea typeface="Karla"/>
                <a:cs typeface="Karla"/>
                <a:sym typeface="Karla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3" name="Google Shape;1633;p5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40" name="Google Shape;1640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41" name="Google Shape;1641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42" name="Google Shape;1642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3" name="Google Shape;1643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44" name="Google Shape;1644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45" name="Google Shape;1645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6" name="Google Shape;1646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47" name="Google Shape;1647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48" name="Google Shape;1648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9" name="Google Shape;1649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50" name="Google Shape;1650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651" name="Google Shape;1651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52" name="Google Shape;1652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60777" y="550585"/>
            <a:ext cx="5636275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 </a:t>
            </a:r>
            <a:r>
              <a:rPr lang="en" sz="3600" dirty="0">
                <a:solidFill>
                  <a:srgbClr val="FF5722"/>
                </a:solidFill>
              </a:rPr>
              <a:t>SOLUCION  INSIGTHS</a:t>
            </a:r>
            <a:endParaRPr sz="3600" dirty="0"/>
          </a:p>
        </p:txBody>
      </p:sp>
      <p:grpSp>
        <p:nvGrpSpPr>
          <p:cNvPr id="126" name="Google Shape;126;p19"/>
          <p:cNvGrpSpPr/>
          <p:nvPr/>
        </p:nvGrpSpPr>
        <p:grpSpPr>
          <a:xfrm>
            <a:off x="403587" y="336315"/>
            <a:ext cx="457190" cy="457120"/>
            <a:chOff x="1923675" y="1633650"/>
            <a:chExt cx="436000" cy="435975"/>
          </a:xfrm>
        </p:grpSpPr>
        <p:sp>
          <p:nvSpPr>
            <p:cNvPr id="127" name="Google Shape;127;p1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65598725-9C63-8A06-58E9-5233A0A24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49984"/>
            <a:ext cx="7218947" cy="3321973"/>
          </a:xfrm>
        </p:spPr>
        <p:txBody>
          <a:bodyPr/>
          <a:lstStyle/>
          <a:p>
            <a:pPr marL="101600" indent="0">
              <a:buNone/>
            </a:pPr>
            <a:endParaRPr lang="es-NI" sz="1650" dirty="0">
              <a:solidFill>
                <a:schemeClr val="tx1">
                  <a:lumMod val="75000"/>
                </a:schemeClr>
              </a:solidFill>
              <a:effectLst/>
              <a:latin typeface="Amasis MT Pro Light" panose="020403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NI" sz="165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 análisis descriptivos con el </a:t>
            </a:r>
            <a:r>
              <a:rPr lang="es-NI" sz="165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es-NI" sz="165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observar patrones de compras de años anteriores para determinar qué productos podrían ser populares el próximo año.</a:t>
            </a:r>
          </a:p>
          <a:p>
            <a:r>
              <a:rPr lang="es-MX" sz="1650" b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La predicción del plato y la cocina ayuda al chef y a otros miembros del personal a estar mejor preparados con el inventario de ingredientes, lo que se traduce en un tiempo de espera más corto para los clientes.</a:t>
            </a:r>
            <a:endParaRPr lang="es-NI" sz="1650" dirty="0">
              <a:solidFill>
                <a:schemeClr val="tx1">
                  <a:lumMod val="75000"/>
                </a:schemeClr>
              </a:solidFill>
              <a:effectLst/>
              <a:latin typeface="Amasis MT Pro Light" panose="020403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650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Los reportes nos</a:t>
            </a:r>
            <a:r>
              <a:rPr lang="es-MX" sz="1650" b="0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ayuda a garantizar que </a:t>
            </a:r>
            <a:r>
              <a:rPr lang="es-MX" sz="1650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el</a:t>
            </a:r>
            <a:r>
              <a:rPr lang="es-MX" sz="1650" b="0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restaurante controlen sus </a:t>
            </a:r>
            <a:r>
              <a:rPr lang="es-MX" sz="1650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índices </a:t>
            </a:r>
            <a:r>
              <a:rPr lang="es-MX" sz="1650" b="0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financieros críticos, como las ventas y las ganancias.</a:t>
            </a:r>
          </a:p>
          <a:p>
            <a:pPr algn="just"/>
            <a:r>
              <a:rPr lang="es-MX" sz="1650" b="0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Por último, ayuda a predecir las horas pico para que </a:t>
            </a:r>
            <a:r>
              <a:rPr lang="es-MX" sz="1650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el</a:t>
            </a:r>
            <a:r>
              <a:rPr lang="es-MX" sz="1650" b="0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restaurante administren mejor su personal.</a:t>
            </a:r>
          </a:p>
          <a:p>
            <a:pPr algn="just"/>
            <a:r>
              <a:rPr lang="es-MX" sz="1650" b="0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En general, este tablero permite que los restaurantes de la nueva era sean más rápidos, mejor administrados y con más datos, lo que da como resultado una base de clientes más feliz</a:t>
            </a:r>
          </a:p>
          <a:p>
            <a:endParaRPr lang="es-NI" sz="1800" dirty="0">
              <a:solidFill>
                <a:schemeClr val="tx1">
                  <a:lumMod val="75000"/>
                </a:schemeClr>
              </a:solidFill>
              <a:effectLst/>
              <a:latin typeface="Amasis MT Pro Light" panose="020403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01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 idx="4294967295"/>
          </p:nvPr>
        </p:nvSpPr>
        <p:spPr>
          <a:xfrm>
            <a:off x="932246" y="204148"/>
            <a:ext cx="5288079" cy="6496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/>
                </a:solidFill>
              </a:rPr>
              <a:t>Fuente de datos</a:t>
            </a:r>
            <a:endParaRPr sz="3600" dirty="0">
              <a:solidFill>
                <a:schemeClr val="accent5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1" name="Google Shape;126;p19">
            <a:extLst>
              <a:ext uri="{FF2B5EF4-FFF2-40B4-BE49-F238E27FC236}">
                <a16:creationId xmlns:a16="http://schemas.microsoft.com/office/drawing/2014/main" id="{5A0007D0-0A92-B6DD-16B0-6A604EA84F55}"/>
              </a:ext>
            </a:extLst>
          </p:cNvPr>
          <p:cNvGrpSpPr/>
          <p:nvPr/>
        </p:nvGrpSpPr>
        <p:grpSpPr>
          <a:xfrm>
            <a:off x="356985" y="225135"/>
            <a:ext cx="457190" cy="457120"/>
            <a:chOff x="1923675" y="1633650"/>
            <a:chExt cx="436000" cy="435975"/>
          </a:xfrm>
        </p:grpSpPr>
        <p:sp>
          <p:nvSpPr>
            <p:cNvPr id="12" name="Google Shape;127;p19">
              <a:extLst>
                <a:ext uri="{FF2B5EF4-FFF2-40B4-BE49-F238E27FC236}">
                  <a16:creationId xmlns:a16="http://schemas.microsoft.com/office/drawing/2014/main" id="{2BB4C060-A15A-672E-65FB-BED748E49B72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;p19">
              <a:extLst>
                <a:ext uri="{FF2B5EF4-FFF2-40B4-BE49-F238E27FC236}">
                  <a16:creationId xmlns:a16="http://schemas.microsoft.com/office/drawing/2014/main" id="{7B78BE45-350D-BE96-8210-D55BF3679AC2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;p19">
              <a:extLst>
                <a:ext uri="{FF2B5EF4-FFF2-40B4-BE49-F238E27FC236}">
                  <a16:creationId xmlns:a16="http://schemas.microsoft.com/office/drawing/2014/main" id="{E57FD77C-6AF9-4D19-B381-0D18A0242A1D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0;p19">
              <a:extLst>
                <a:ext uri="{FF2B5EF4-FFF2-40B4-BE49-F238E27FC236}">
                  <a16:creationId xmlns:a16="http://schemas.microsoft.com/office/drawing/2014/main" id="{851E1B2F-317D-F1BC-178F-5EA6625C7F6B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;p19">
              <a:extLst>
                <a:ext uri="{FF2B5EF4-FFF2-40B4-BE49-F238E27FC236}">
                  <a16:creationId xmlns:a16="http://schemas.microsoft.com/office/drawing/2014/main" id="{74B11B3C-A1AB-236F-F213-BE8DA174156F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;p19">
              <a:extLst>
                <a:ext uri="{FF2B5EF4-FFF2-40B4-BE49-F238E27FC236}">
                  <a16:creationId xmlns:a16="http://schemas.microsoft.com/office/drawing/2014/main" id="{0FE07567-6AD9-EFEA-2E2B-DA32233BAB16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agen 19" descr="Tabla&#10;&#10;Descripción generada automáticamente">
            <a:extLst>
              <a:ext uri="{FF2B5EF4-FFF2-40B4-BE49-F238E27FC236}">
                <a16:creationId xmlns:a16="http://schemas.microsoft.com/office/drawing/2014/main" id="{F10A8868-D6C9-BE9E-6105-CC0643B05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33" y="882166"/>
            <a:ext cx="2046062" cy="4261285"/>
          </a:xfrm>
          <a:prstGeom prst="rect">
            <a:avLst/>
          </a:prstGeom>
        </p:spPr>
      </p:pic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F7EBEE32-3820-0D3E-E336-8B3513416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1" r="8894" b="1754"/>
          <a:stretch/>
        </p:blipFill>
        <p:spPr>
          <a:xfrm>
            <a:off x="2719137" y="775603"/>
            <a:ext cx="4271211" cy="4366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 idx="4294967295"/>
          </p:nvPr>
        </p:nvSpPr>
        <p:spPr>
          <a:xfrm>
            <a:off x="932246" y="204148"/>
            <a:ext cx="5288079" cy="6496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/>
                </a:solidFill>
              </a:rPr>
              <a:t>Limpieza de datos</a:t>
            </a:r>
            <a:endParaRPr sz="3600" dirty="0">
              <a:solidFill>
                <a:schemeClr val="accent5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1" name="Google Shape;126;p19">
            <a:extLst>
              <a:ext uri="{FF2B5EF4-FFF2-40B4-BE49-F238E27FC236}">
                <a16:creationId xmlns:a16="http://schemas.microsoft.com/office/drawing/2014/main" id="{5A0007D0-0A92-B6DD-16B0-6A604EA84F55}"/>
              </a:ext>
            </a:extLst>
          </p:cNvPr>
          <p:cNvGrpSpPr/>
          <p:nvPr/>
        </p:nvGrpSpPr>
        <p:grpSpPr>
          <a:xfrm>
            <a:off x="356985" y="225135"/>
            <a:ext cx="457190" cy="457120"/>
            <a:chOff x="1923675" y="1633650"/>
            <a:chExt cx="436000" cy="435975"/>
          </a:xfrm>
        </p:grpSpPr>
        <p:sp>
          <p:nvSpPr>
            <p:cNvPr id="12" name="Google Shape;127;p19">
              <a:extLst>
                <a:ext uri="{FF2B5EF4-FFF2-40B4-BE49-F238E27FC236}">
                  <a16:creationId xmlns:a16="http://schemas.microsoft.com/office/drawing/2014/main" id="{2BB4C060-A15A-672E-65FB-BED748E49B72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;p19">
              <a:extLst>
                <a:ext uri="{FF2B5EF4-FFF2-40B4-BE49-F238E27FC236}">
                  <a16:creationId xmlns:a16="http://schemas.microsoft.com/office/drawing/2014/main" id="{7B78BE45-350D-BE96-8210-D55BF3679AC2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;p19">
              <a:extLst>
                <a:ext uri="{FF2B5EF4-FFF2-40B4-BE49-F238E27FC236}">
                  <a16:creationId xmlns:a16="http://schemas.microsoft.com/office/drawing/2014/main" id="{E57FD77C-6AF9-4D19-B381-0D18A0242A1D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0;p19">
              <a:extLst>
                <a:ext uri="{FF2B5EF4-FFF2-40B4-BE49-F238E27FC236}">
                  <a16:creationId xmlns:a16="http://schemas.microsoft.com/office/drawing/2014/main" id="{851E1B2F-317D-F1BC-178F-5EA6625C7F6B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;p19">
              <a:extLst>
                <a:ext uri="{FF2B5EF4-FFF2-40B4-BE49-F238E27FC236}">
                  <a16:creationId xmlns:a16="http://schemas.microsoft.com/office/drawing/2014/main" id="{74B11B3C-A1AB-236F-F213-BE8DA174156F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;p19">
              <a:extLst>
                <a:ext uri="{FF2B5EF4-FFF2-40B4-BE49-F238E27FC236}">
                  <a16:creationId xmlns:a16="http://schemas.microsoft.com/office/drawing/2014/main" id="{0FE07567-6AD9-EFEA-2E2B-DA32233BAB16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8370B115-C213-210D-4C62-9B05F5FC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85" y="981720"/>
            <a:ext cx="7832548" cy="40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 idx="4294967295"/>
          </p:nvPr>
        </p:nvSpPr>
        <p:spPr>
          <a:xfrm>
            <a:off x="585580" y="102437"/>
            <a:ext cx="7129938" cy="6496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</a:rPr>
              <a:t>Integracion y Modelado De Datos</a:t>
            </a:r>
            <a:endParaRPr sz="2800" dirty="0">
              <a:solidFill>
                <a:schemeClr val="accent5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1" name="Google Shape;126;p19">
            <a:extLst>
              <a:ext uri="{FF2B5EF4-FFF2-40B4-BE49-F238E27FC236}">
                <a16:creationId xmlns:a16="http://schemas.microsoft.com/office/drawing/2014/main" id="{5A0007D0-0A92-B6DD-16B0-6A604EA84F55}"/>
              </a:ext>
            </a:extLst>
          </p:cNvPr>
          <p:cNvGrpSpPr/>
          <p:nvPr/>
        </p:nvGrpSpPr>
        <p:grpSpPr>
          <a:xfrm>
            <a:off x="128390" y="208286"/>
            <a:ext cx="457190" cy="457120"/>
            <a:chOff x="1923675" y="1633650"/>
            <a:chExt cx="436000" cy="435975"/>
          </a:xfrm>
        </p:grpSpPr>
        <p:sp>
          <p:nvSpPr>
            <p:cNvPr id="12" name="Google Shape;127;p19">
              <a:extLst>
                <a:ext uri="{FF2B5EF4-FFF2-40B4-BE49-F238E27FC236}">
                  <a16:creationId xmlns:a16="http://schemas.microsoft.com/office/drawing/2014/main" id="{2BB4C060-A15A-672E-65FB-BED748E49B72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;p19">
              <a:extLst>
                <a:ext uri="{FF2B5EF4-FFF2-40B4-BE49-F238E27FC236}">
                  <a16:creationId xmlns:a16="http://schemas.microsoft.com/office/drawing/2014/main" id="{7B78BE45-350D-BE96-8210-D55BF3679AC2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;p19">
              <a:extLst>
                <a:ext uri="{FF2B5EF4-FFF2-40B4-BE49-F238E27FC236}">
                  <a16:creationId xmlns:a16="http://schemas.microsoft.com/office/drawing/2014/main" id="{E57FD77C-6AF9-4D19-B381-0D18A0242A1D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0;p19">
              <a:extLst>
                <a:ext uri="{FF2B5EF4-FFF2-40B4-BE49-F238E27FC236}">
                  <a16:creationId xmlns:a16="http://schemas.microsoft.com/office/drawing/2014/main" id="{851E1B2F-317D-F1BC-178F-5EA6625C7F6B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;p19">
              <a:extLst>
                <a:ext uri="{FF2B5EF4-FFF2-40B4-BE49-F238E27FC236}">
                  <a16:creationId xmlns:a16="http://schemas.microsoft.com/office/drawing/2014/main" id="{74B11B3C-A1AB-236F-F213-BE8DA174156F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;p19">
              <a:extLst>
                <a:ext uri="{FF2B5EF4-FFF2-40B4-BE49-F238E27FC236}">
                  <a16:creationId xmlns:a16="http://schemas.microsoft.com/office/drawing/2014/main" id="{0FE07567-6AD9-EFEA-2E2B-DA32233BAB16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7399509-707D-E532-A817-9612D6532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8"/>
          <a:stretch/>
        </p:blipFill>
        <p:spPr>
          <a:xfrm>
            <a:off x="356985" y="876360"/>
            <a:ext cx="4572000" cy="41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 idx="4294967295"/>
          </p:nvPr>
        </p:nvSpPr>
        <p:spPr>
          <a:xfrm>
            <a:off x="932246" y="204148"/>
            <a:ext cx="5961849" cy="6496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/>
                </a:solidFill>
              </a:rPr>
              <a:t>Formulas</a:t>
            </a:r>
            <a:endParaRPr sz="3600" dirty="0">
              <a:solidFill>
                <a:schemeClr val="accent5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1" name="Google Shape;126;p19">
            <a:extLst>
              <a:ext uri="{FF2B5EF4-FFF2-40B4-BE49-F238E27FC236}">
                <a16:creationId xmlns:a16="http://schemas.microsoft.com/office/drawing/2014/main" id="{5A0007D0-0A92-B6DD-16B0-6A604EA84F55}"/>
              </a:ext>
            </a:extLst>
          </p:cNvPr>
          <p:cNvGrpSpPr/>
          <p:nvPr/>
        </p:nvGrpSpPr>
        <p:grpSpPr>
          <a:xfrm>
            <a:off x="356985" y="225135"/>
            <a:ext cx="457190" cy="457120"/>
            <a:chOff x="1923675" y="1633650"/>
            <a:chExt cx="436000" cy="435975"/>
          </a:xfrm>
        </p:grpSpPr>
        <p:sp>
          <p:nvSpPr>
            <p:cNvPr id="12" name="Google Shape;127;p19">
              <a:extLst>
                <a:ext uri="{FF2B5EF4-FFF2-40B4-BE49-F238E27FC236}">
                  <a16:creationId xmlns:a16="http://schemas.microsoft.com/office/drawing/2014/main" id="{2BB4C060-A15A-672E-65FB-BED748E49B72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;p19">
              <a:extLst>
                <a:ext uri="{FF2B5EF4-FFF2-40B4-BE49-F238E27FC236}">
                  <a16:creationId xmlns:a16="http://schemas.microsoft.com/office/drawing/2014/main" id="{7B78BE45-350D-BE96-8210-D55BF3679AC2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;p19">
              <a:extLst>
                <a:ext uri="{FF2B5EF4-FFF2-40B4-BE49-F238E27FC236}">
                  <a16:creationId xmlns:a16="http://schemas.microsoft.com/office/drawing/2014/main" id="{E57FD77C-6AF9-4D19-B381-0D18A0242A1D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0;p19">
              <a:extLst>
                <a:ext uri="{FF2B5EF4-FFF2-40B4-BE49-F238E27FC236}">
                  <a16:creationId xmlns:a16="http://schemas.microsoft.com/office/drawing/2014/main" id="{851E1B2F-317D-F1BC-178F-5EA6625C7F6B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;p19">
              <a:extLst>
                <a:ext uri="{FF2B5EF4-FFF2-40B4-BE49-F238E27FC236}">
                  <a16:creationId xmlns:a16="http://schemas.microsoft.com/office/drawing/2014/main" id="{74B11B3C-A1AB-236F-F213-BE8DA174156F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;p19">
              <a:extLst>
                <a:ext uri="{FF2B5EF4-FFF2-40B4-BE49-F238E27FC236}">
                  <a16:creationId xmlns:a16="http://schemas.microsoft.com/office/drawing/2014/main" id="{0FE07567-6AD9-EFEA-2E2B-DA32233BAB16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FB5A2EBF-9B7C-5C8A-87E8-93976DF17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49" b="9096"/>
          <a:stretch/>
        </p:blipFill>
        <p:spPr>
          <a:xfrm>
            <a:off x="391811" y="1314867"/>
            <a:ext cx="5063060" cy="307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290E0B-5AB6-AD08-6CE5-39511A9E7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3" t="17222" r="-1" b="1437"/>
          <a:stretch/>
        </p:blipFill>
        <p:spPr>
          <a:xfrm>
            <a:off x="378691" y="2076545"/>
            <a:ext cx="3617951" cy="4002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BA8B6CF-DA8B-1FF6-7F82-8047B06012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98" b="22318"/>
          <a:stretch/>
        </p:blipFill>
        <p:spPr>
          <a:xfrm>
            <a:off x="368493" y="2741422"/>
            <a:ext cx="3534268" cy="2771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2E2C86-82C0-2BE4-B9BE-3C58C89032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217" b="51312"/>
          <a:stretch/>
        </p:blipFill>
        <p:spPr>
          <a:xfrm>
            <a:off x="356985" y="3416435"/>
            <a:ext cx="6354062" cy="21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44609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C55CC82F73E324FAC16FAF0AAB5A20C" ma:contentTypeVersion="4" ma:contentTypeDescription="Crear nuevo documento." ma:contentTypeScope="" ma:versionID="2b203f6aad61bc4970a9bbd49e389832">
  <xsd:schema xmlns:xsd="http://www.w3.org/2001/XMLSchema" xmlns:xs="http://www.w3.org/2001/XMLSchema" xmlns:p="http://schemas.microsoft.com/office/2006/metadata/properties" xmlns:ns3="0f1309c7-a37b-4927-8b86-f0ee63e8a43c" targetNamespace="http://schemas.microsoft.com/office/2006/metadata/properties" ma:root="true" ma:fieldsID="ecbe5a83c0e4f7899c7f67e967f6357b" ns3:_="">
    <xsd:import namespace="0f1309c7-a37b-4927-8b86-f0ee63e8a4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1309c7-a37b-4927-8b86-f0ee63e8a4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EDC0AA-9F2E-45E9-98CB-A01338BA1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1309c7-a37b-4927-8b86-f0ee63e8a4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1D46BE-38C4-463C-B5E3-3A8486DEB3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E138AF-4D5D-47B7-8D6B-1761677372ED}">
  <ds:schemaRefs>
    <ds:schemaRef ds:uri="http://purl.org/dc/dcmitype/"/>
    <ds:schemaRef ds:uri="0f1309c7-a37b-4927-8b86-f0ee63e8a43c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2107</Words>
  <Application>Microsoft Office PowerPoint</Application>
  <PresentationFormat>Presentación en pantalla (16:9)</PresentationFormat>
  <Paragraphs>471</Paragraphs>
  <Slides>49</Slides>
  <Notes>49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60" baseType="lpstr">
      <vt:lpstr>Wingdings</vt:lpstr>
      <vt:lpstr>Arial</vt:lpstr>
      <vt:lpstr>Berlin Sans FB Demi</vt:lpstr>
      <vt:lpstr>Montserrat</vt:lpstr>
      <vt:lpstr>century schoolbook l</vt:lpstr>
      <vt:lpstr>Karla</vt:lpstr>
      <vt:lpstr>Amasis MT Pro Light</vt:lpstr>
      <vt:lpstr>Calibri</vt:lpstr>
      <vt:lpstr>Amasis MT Pro Black</vt:lpstr>
      <vt:lpstr>Century Schoolbook</vt:lpstr>
      <vt:lpstr>Arviragus template</vt:lpstr>
      <vt:lpstr>Consultants And Data Analysts  ELJUEM</vt:lpstr>
      <vt:lpstr>EQUIPO DE TRABAJO</vt:lpstr>
      <vt:lpstr>- Empresa: Arca Noe - Rubro: Alimenticio - Trabajadores: 10 - Productos: 80 </vt:lpstr>
      <vt:lpstr> INSIGTHS</vt:lpstr>
      <vt:lpstr> SOLUCION  INSIGTHS</vt:lpstr>
      <vt:lpstr>Fuente de datos</vt:lpstr>
      <vt:lpstr>Limpieza de datos</vt:lpstr>
      <vt:lpstr>Integracion y Modelado De Datos</vt:lpstr>
      <vt:lpstr>Formulas</vt:lpstr>
      <vt:lpstr>Analisis de datos</vt:lpstr>
      <vt:lpstr>Presupuesto Del Proyecto</vt:lpstr>
      <vt:lpstr>Presupuesto Del Proyecto</vt:lpstr>
      <vt:lpstr>Presupuesto Del Proyecto</vt:lpstr>
      <vt:lpstr>Rentabilidad</vt:lpstr>
      <vt:lpstr>Presentación de PowerPoint</vt:lpstr>
      <vt:lpstr>Equipo de Trabajo</vt:lpstr>
      <vt:lpstr>Ing. Emilio Josué González Lazo</vt:lpstr>
      <vt:lpstr>2. EXTRA RESOURCES</vt:lpstr>
      <vt:lpstr>INSTRUCTIONS FOR USE</vt:lpstr>
      <vt:lpstr>YOU CAN ALSO SPLIT YOUR CONTENT</vt:lpstr>
      <vt:lpstr>1. TRANSITION HEADLINE</vt:lpstr>
      <vt:lpstr>BIG CONCEPT</vt:lpstr>
      <vt:lpstr>IN TWO OR THREE COLUMNS</vt:lpstr>
      <vt:lpstr>A PICTURE IS WORTH A THOUSAND WORDS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LET’S REVIEW SOME CONCEPTS</vt:lpstr>
      <vt:lpstr>Presentación de PowerPoint</vt:lpstr>
      <vt:lpstr>MOBILE PROJECT</vt:lpstr>
      <vt:lpstr>TABLET PROJECT</vt:lpstr>
      <vt:lpstr>DESKTOP PROJECT</vt:lpstr>
      <vt:lpstr>THANKS!</vt:lpstr>
      <vt:lpstr>CREDITS</vt:lpstr>
      <vt:lpstr>Funnel</vt:lpstr>
      <vt:lpstr>Timeline</vt:lpstr>
      <vt:lpstr>Roadmap</vt:lpstr>
      <vt:lpstr>Gantt chart</vt:lpstr>
      <vt:lpstr>SWOT Analysis</vt:lpstr>
      <vt:lpstr>Business Model Canvas</vt:lpstr>
      <vt:lpstr>Competitor Matrix</vt:lpstr>
      <vt:lpstr>Weekly Planner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Consultants And Data Analysts  ELJUEM</dc:title>
  <dc:creator>Junietza Lopez</dc:creator>
  <cp:lastModifiedBy>Steven Manuel Espinoza Perez</cp:lastModifiedBy>
  <cp:revision>9</cp:revision>
  <dcterms:modified xsi:type="dcterms:W3CDTF">2022-05-14T16:33:10Z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0x0101003C55CC82F73E324FAC16FAF0AAB5A20C</vt:lpwstr>
  </property>
</Properties>
</file>